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0"/>
  </p:notesMasterIdLst>
  <p:handoutMasterIdLst>
    <p:handoutMasterId r:id="rId21"/>
  </p:handoutMasterIdLst>
  <p:sldIdLst>
    <p:sldId id="312" r:id="rId5"/>
    <p:sldId id="304" r:id="rId6"/>
    <p:sldId id="282" r:id="rId7"/>
    <p:sldId id="323" r:id="rId8"/>
    <p:sldId id="322" r:id="rId9"/>
    <p:sldId id="315" r:id="rId10"/>
    <p:sldId id="324" r:id="rId11"/>
    <p:sldId id="325" r:id="rId12"/>
    <p:sldId id="326" r:id="rId13"/>
    <p:sldId id="327" r:id="rId14"/>
    <p:sldId id="328" r:id="rId15"/>
    <p:sldId id="329" r:id="rId16"/>
    <p:sldId id="330" r:id="rId17"/>
    <p:sldId id="331" r:id="rId18"/>
    <p:sldId id="297" r:id="rId1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388" autoAdjust="0"/>
  </p:normalViewPr>
  <p:slideViewPr>
    <p:cSldViewPr snapToGrid="0" snapToObjects="1">
      <p:cViewPr varScale="1">
        <p:scale>
          <a:sx n="109" d="100"/>
          <a:sy n="109" d="100"/>
        </p:scale>
        <p:origin x="612" y="150"/>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39183-BE90-E950-76E1-0D246FFD3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A388F-9E80-6EE1-DC7E-2D58CC5E26B2}"/>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3D303EA-ABAE-C160-0B86-998923C0DE25}"/>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173964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65A23-29DD-858E-4AE9-3AF57ACF6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2413B-5DF3-A0F6-7B5E-FEE86CAD5A44}"/>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5CB796D-2EBE-CAE8-A3FC-DE29EA9B1BDC}"/>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25733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02E44-B445-38E6-1A38-505BD180F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5E811F-4857-8AF4-8CAF-2248E2C9E8F6}"/>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2409AC0-F469-1583-0A18-AEAEA253FFA3}"/>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382943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AF8B0-893D-3D89-EEBA-F281776BF0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3AA39-A324-0A0D-BD0B-5C01FB25916C}"/>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6AAB532-5666-8E28-43B0-EE9AEC93FE80}"/>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46880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33ADD-3F24-0BC2-10CD-FA55BEB503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BEDA6-CA2B-E007-66B4-35DA312CF288}"/>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C0DA1D1-B70C-1EBF-02C6-750555589AF5}"/>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19034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AC708-D366-5216-E9BB-06065F8DA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C0D15-6B75-3631-6BFB-15AACCF96447}"/>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0A6FA11-411A-8B0D-E859-F2460D2996D4}"/>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3843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F2494-CCC9-F35D-BAD5-5B644A7FA1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AA17A-DE79-D375-BF49-871BD22512F3}"/>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E25DF1F-6439-FA46-2D89-1D98847B40A5}"/>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183482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11446-3EC1-C311-B60D-A82523EAC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143972-573B-6E97-C09E-3CE775F9A3C6}"/>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C164E8B8-BFE1-EF78-9EB0-B80A4608AE33}"/>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350358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B90B5-C41F-2CEB-AEFC-0283FD9C9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6B2F3-3DAA-2EE9-A46C-708FC611DC30}"/>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B458AA5-5F9D-83E6-A86A-3A355B494697}"/>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25030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BD1E-0C96-237E-A9E9-EDB243EC6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318D87-3F7D-C332-96BB-9FD4EC15BC77}"/>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C751BF1B-5577-9A05-0EAD-2EAE00A7DA51}"/>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4642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jpeg"/><Relationship Id="rId11" Type="http://schemas.openxmlformats.org/officeDocument/2006/relationships/image" Target="../media/image21.jp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g"/></Relationships>
</file>

<file path=ppt/slides/_rels/slide1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jp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Computer </a:t>
            </a:r>
            <a:br>
              <a:rPr lang="en-US" dirty="0"/>
            </a:br>
            <a:r>
              <a:rPr lang="en-US" dirty="0"/>
              <a:t>Fundamentals</a:t>
            </a:r>
            <a:br>
              <a:rPr lang="en-US" dirty="0"/>
            </a:br>
            <a:br>
              <a:rPr lang="en-US" dirty="0"/>
            </a:br>
            <a:r>
              <a:rPr lang="hi-IN" dirty="0"/>
              <a:t>कंप्यूटर की बुनियादी बातें</a:t>
            </a:r>
            <a:endParaRPr lang="en-US" dirty="0"/>
          </a:p>
        </p:txBody>
      </p:sp>
    </p:spTree>
    <p:extLst>
      <p:ext uri="{BB962C8B-B14F-4D97-AF65-F5344CB8AC3E}">
        <p14:creationId xmlns:p14="http://schemas.microsoft.com/office/powerpoint/2010/main" val="22024376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07B7E-726B-7066-F61A-7BB3193FD2F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0E4C9C-13B9-9FA2-67E4-7D7B653AF432}"/>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sp>
        <p:nvSpPr>
          <p:cNvPr id="7" name="TextBox 6">
            <a:extLst>
              <a:ext uri="{FF2B5EF4-FFF2-40B4-BE49-F238E27FC236}">
                <a16:creationId xmlns:a16="http://schemas.microsoft.com/office/drawing/2014/main" id="{D7A443A0-D92E-740F-2217-2E3C84FB0B4D}"/>
              </a:ext>
            </a:extLst>
          </p:cNvPr>
          <p:cNvSpPr txBox="1"/>
          <p:nvPr/>
        </p:nvSpPr>
        <p:spPr>
          <a:xfrm>
            <a:off x="765973" y="457199"/>
            <a:ext cx="7881638" cy="2400657"/>
          </a:xfrm>
          <a:prstGeom prst="rect">
            <a:avLst/>
          </a:prstGeom>
          <a:noFill/>
        </p:spPr>
        <p:txBody>
          <a:bodyPr wrap="square" rtlCol="0">
            <a:spAutoFit/>
          </a:bodyPr>
          <a:lstStyle/>
          <a:p>
            <a:r>
              <a:rPr lang="en-US" dirty="0">
                <a:solidFill>
                  <a:srgbClr val="002060"/>
                </a:solidFill>
                <a:latin typeface="Poppins" panose="00000500000000000000" pitchFamily="2" charset="0"/>
                <a:cs typeface="Poppins" panose="00000500000000000000" pitchFamily="2" charset="0"/>
              </a:rPr>
              <a:t>The basic foundation of engineering is that we solve problems based on certain principles. These principles may be of science, mathematics or any other field, but without them we cannot find any solid solution. So, in this way we can say that there is a strong principle behind engineering.</a:t>
            </a:r>
          </a:p>
          <a:p>
            <a:endParaRPr lang="en-US" dirty="0">
              <a:latin typeface="Poppins" panose="00000500000000000000" pitchFamily="2" charset="0"/>
              <a:cs typeface="Poppins" panose="00000500000000000000" pitchFamily="2" charset="0"/>
            </a:endParaRPr>
          </a:p>
          <a:p>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इंजीनियरिंग का मूल आधार यह है कि हम कुछ सिद्धांतों के आधार पर समस्याओं का समाधान करते हैं। ये सिद्धांत विज्ञान, गणित या किसी भी अन्य क्षेत्र के हो सकते हैं, लेकिन इनके बिना हम कोई ठोस समाधान नहीं खोज सकते। इस प्रकार हम कह सकते हैं कि इंजीनियरिंग के पीछे एक मज़बूत सिद्धांत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IN" sz="1400" dirty="0">
              <a:solidFill>
                <a:schemeClr val="bg1">
                  <a:lumMod val="50000"/>
                </a:schemeClr>
              </a:solidFill>
              <a:latin typeface="Poppins" panose="00000500000000000000" pitchFamily="2" charset="0"/>
              <a:cs typeface="Poppins" panose="00000500000000000000" pitchFamily="2" charset="0"/>
            </a:endParaRPr>
          </a:p>
        </p:txBody>
      </p:sp>
      <p:sp>
        <p:nvSpPr>
          <p:cNvPr id="10" name="TextBox 9">
            <a:extLst>
              <a:ext uri="{FF2B5EF4-FFF2-40B4-BE49-F238E27FC236}">
                <a16:creationId xmlns:a16="http://schemas.microsoft.com/office/drawing/2014/main" id="{72AFA240-D5D5-96C7-7628-CB65FA96DB27}"/>
              </a:ext>
            </a:extLst>
          </p:cNvPr>
          <p:cNvSpPr txBox="1"/>
          <p:nvPr/>
        </p:nvSpPr>
        <p:spPr>
          <a:xfrm>
            <a:off x="765973" y="3432530"/>
            <a:ext cx="7751010" cy="2123658"/>
          </a:xfrm>
          <a:prstGeom prst="rect">
            <a:avLst/>
          </a:prstGeom>
          <a:noFill/>
        </p:spPr>
        <p:txBody>
          <a:bodyPr wrap="square" rtlCol="0">
            <a:spAutoFit/>
          </a:bodyPr>
          <a:lstStyle/>
          <a:p>
            <a:r>
              <a:rPr lang="en-US" dirty="0">
                <a:solidFill>
                  <a:srgbClr val="002060"/>
                </a:solidFill>
                <a:latin typeface="Poppins" panose="00000500000000000000" pitchFamily="2" charset="0"/>
                <a:cs typeface="Poppins" panose="00000500000000000000" pitchFamily="2" charset="0"/>
              </a:rPr>
              <a:t>The basic purpose of engineering is to find a solution to a problem, and for this we use principles and theories. So essentially, the whole process of engineering is to understand any problem, find the right principles for it, and then find a solution.</a:t>
            </a:r>
          </a:p>
          <a:p>
            <a:endParaRPr lang="en-US" dirty="0">
              <a:latin typeface="Poppins" panose="00000500000000000000" pitchFamily="2" charset="0"/>
              <a:cs typeface="Poppins" panose="00000500000000000000" pitchFamily="2" charset="0"/>
            </a:endParaRPr>
          </a:p>
          <a:p>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इंजीनियरिंग का मूल उद्देश्य किसी समस्या का समाधान ढूँढ़ना है, और इसके लिए हम सिद्धांतों और सिद्धांतों का उपयोग करते हैं। इसलिए, मूलतः, इंजीनियरिंग की पूरी प्रक्रिया किसी भी समस्या को समझना, उसके लिए सही सिद्धांत ढूँढ़ना और फिर उसका समाधान ढूँढ़ना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IN" sz="14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291709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arn(inVertical)">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barn(inVertical)">
                                      <p:cBhvr>
                                        <p:cTn id="15" dur="500"/>
                                        <p:tgtEl>
                                          <p:spTgt spid="10">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barn(inVertical)">
                                      <p:cBhvr>
                                        <p:cTn id="18"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81249-CE13-42E4-819D-191A12B8F36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A0E6C8-E599-DB07-4B83-BC47A3D22452}"/>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11</a:t>
            </a:fld>
            <a:endParaRPr lang="en-US" dirty="0"/>
          </a:p>
        </p:txBody>
      </p:sp>
      <p:sp>
        <p:nvSpPr>
          <p:cNvPr id="7" name="TextBox 6">
            <a:extLst>
              <a:ext uri="{FF2B5EF4-FFF2-40B4-BE49-F238E27FC236}">
                <a16:creationId xmlns:a16="http://schemas.microsoft.com/office/drawing/2014/main" id="{99EBBD57-ECDC-D6C1-3947-0DDE460B7910}"/>
              </a:ext>
            </a:extLst>
          </p:cNvPr>
          <p:cNvSpPr txBox="1"/>
          <p:nvPr/>
        </p:nvSpPr>
        <p:spPr>
          <a:xfrm>
            <a:off x="686842" y="692943"/>
            <a:ext cx="7881638" cy="2893100"/>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Actually, the job of engineering is to develop new principles and new theories when needed. Meaning, sometimes we have to work on existing principles, but sometimes we also create new principles, especially when a completely new and unique problem comes up. So engineering is in a way based on existing principles, and sometimes creates new principles as well.</a:t>
            </a:r>
          </a:p>
          <a:p>
            <a:endParaRPr lang="en-US" dirty="0">
              <a:latin typeface="Poppins" panose="00000500000000000000" pitchFamily="2" charset="0"/>
              <a:cs typeface="Poppins" panose="00000500000000000000" pitchFamily="2" charset="0"/>
            </a:endParaRPr>
          </a:p>
          <a:p>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दरअसल, इंजीनियरिंग का काम ज़रूरत पड़ने पर नए सिद्धांत और सिद्धांत विकसित करना है। मतलब, कभी-कभी हमें मौजूदा सिद्धांतों पर काम करना पड़ता है, लेकिन कभी-कभी हम नए सिद्धांत भी बनाते हैं, खासकर जब कोई बिल्कुल नई और अनोखी समस्या सामने आती है। तो इंजीनियरिंग एक तरह से मौजूदा सिद्धांतों पर आधारित होती है, और कभी-कभी नए सिद्धांत भी बनाती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IN" sz="14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688781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arn(inVertical)">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A72FD-2D04-4386-9F78-C375D73B1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B41597-1276-C4D9-0D5B-14C10DDD58F7}"/>
              </a:ext>
            </a:extLst>
          </p:cNvPr>
          <p:cNvSpPr>
            <a:spLocks noGrp="1"/>
          </p:cNvSpPr>
          <p:nvPr>
            <p:ph type="title"/>
          </p:nvPr>
        </p:nvSpPr>
        <p:spPr>
          <a:xfrm>
            <a:off x="914399" y="834635"/>
            <a:ext cx="7796464" cy="1222385"/>
          </a:xfrm>
        </p:spPr>
        <p:txBody>
          <a:bodyPr/>
          <a:lstStyle/>
          <a:p>
            <a:r>
              <a:rPr lang="en-US" dirty="0">
                <a:latin typeface="Poppins" panose="00000500000000000000" pitchFamily="2" charset="0"/>
                <a:cs typeface="Poppins" panose="00000500000000000000" pitchFamily="2" charset="0"/>
              </a:rPr>
              <a:t>Sacrifices must be made</a:t>
            </a:r>
            <a:br>
              <a:rPr lang="en-US" dirty="0">
                <a:latin typeface="Poppins" panose="00000500000000000000" pitchFamily="2" charset="0"/>
                <a:cs typeface="Poppins" panose="00000500000000000000" pitchFamily="2" charset="0"/>
              </a:rPr>
            </a:br>
            <a:r>
              <a:rPr lang="hi-IN" dirty="0">
                <a:solidFill>
                  <a:schemeClr val="bg1">
                    <a:lumMod val="50000"/>
                  </a:schemeClr>
                </a:solidFill>
                <a:latin typeface="Poppins" panose="00000500000000000000" pitchFamily="2" charset="0"/>
                <a:cs typeface="Poppins" panose="00000500000000000000" pitchFamily="2" charset="0"/>
              </a:rPr>
              <a:t>बलिदान तो करना ही होगा</a:t>
            </a:r>
            <a:endParaRPr lang="en-US" dirty="0">
              <a:solidFill>
                <a:schemeClr val="bg1">
                  <a:lumMod val="50000"/>
                </a:schemeClr>
              </a:solidFill>
              <a:latin typeface="Poppins" panose="00000500000000000000" pitchFamily="2" charset="0"/>
              <a:cs typeface="Poppins" panose="00000500000000000000" pitchFamily="2" charset="0"/>
            </a:endParaRPr>
          </a:p>
        </p:txBody>
      </p:sp>
      <p:sp>
        <p:nvSpPr>
          <p:cNvPr id="3" name="Slide Number Placeholder 2">
            <a:extLst>
              <a:ext uri="{FF2B5EF4-FFF2-40B4-BE49-F238E27FC236}">
                <a16:creationId xmlns:a16="http://schemas.microsoft.com/office/drawing/2014/main" id="{8023C731-C9F1-A249-0B72-28E72A2B3BEE}"/>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dirty="0"/>
          </a:p>
        </p:txBody>
      </p:sp>
      <p:sp>
        <p:nvSpPr>
          <p:cNvPr id="16" name="Content Placeholder 4">
            <a:extLst>
              <a:ext uri="{FF2B5EF4-FFF2-40B4-BE49-F238E27FC236}">
                <a16:creationId xmlns:a16="http://schemas.microsoft.com/office/drawing/2014/main" id="{98F825DD-6275-2495-89A6-79A46D5AE340}"/>
              </a:ext>
            </a:extLst>
          </p:cNvPr>
          <p:cNvSpPr>
            <a:spLocks noGrp="1"/>
          </p:cNvSpPr>
          <p:nvPr>
            <p:ph sz="half" idx="2"/>
          </p:nvPr>
        </p:nvSpPr>
        <p:spPr>
          <a:xfrm>
            <a:off x="914400" y="2303028"/>
            <a:ext cx="7506789" cy="3720337"/>
          </a:xfrm>
        </p:spPr>
        <p:txBody>
          <a:bodyPr>
            <a:normAutofit/>
          </a:bodyPr>
          <a:lstStyle/>
          <a:p>
            <a:r>
              <a:rPr lang="en-US" dirty="0">
                <a:latin typeface="Poppins" panose="00000500000000000000" pitchFamily="2" charset="0"/>
                <a:cs typeface="Poppins" panose="00000500000000000000" pitchFamily="2" charset="0"/>
              </a:rPr>
              <a:t>When we define greatness we often look at the past to the people who have been remembered, to the explorers that risked their lives to discover new worlds. But, the people who made their mission possible are often lost in history...</a:t>
            </a:r>
          </a:p>
          <a:p>
            <a:endParaRPr lang="en-US" sz="1400" dirty="0">
              <a:solidFill>
                <a:schemeClr val="bg1">
                  <a:lumMod val="50000"/>
                </a:schemeClr>
              </a:solidFill>
              <a:latin typeface="Poppins" panose="00000500000000000000" pitchFamily="2" charset="0"/>
              <a:cs typeface="Poppins" panose="00000500000000000000" pitchFamily="2" charset="0"/>
            </a:endParaRPr>
          </a:p>
          <a:p>
            <a:r>
              <a:rPr lang="hi-IN" sz="1400" dirty="0">
                <a:solidFill>
                  <a:schemeClr val="bg1">
                    <a:lumMod val="50000"/>
                  </a:schemeClr>
                </a:solidFill>
                <a:latin typeface="Poppins" panose="00000500000000000000" pitchFamily="2" charset="0"/>
                <a:cs typeface="Poppins" panose="00000500000000000000" pitchFamily="2" charset="0"/>
              </a:rPr>
              <a:t>जब हम महानता की परिभाषा देते हैं, तो हम अक्सर अतीत में उन लोगों को देखते हैं जिन्हें याद किया जाता है, उन खोजकर्ताओं को जिन्होंने नई दुनिया की खोज के लिए अपनी जान जोखिम में डाली। लेकिन, जिन लोगों ने अपने मिशन को संभव बनाया, वे अक्सर इतिहास में खो जाते हैं।</a:t>
            </a:r>
            <a:endParaRPr lang="en-US" sz="14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51499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arn(inVertical)">
                                      <p:cBhvr>
                                        <p:cTn id="12" dur="500"/>
                                        <p:tgtEl>
                                          <p:spTgt spid="16">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barn(inVertical)">
                                      <p:cBhvr>
                                        <p:cTn id="15"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BD40F-938F-C676-CDBD-14CA111DE7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58AF4-679B-699B-F3FB-08568057DDE3}"/>
              </a:ext>
            </a:extLst>
          </p:cNvPr>
          <p:cNvSpPr>
            <a:spLocks noGrp="1"/>
          </p:cNvSpPr>
          <p:nvPr>
            <p:ph type="title"/>
          </p:nvPr>
        </p:nvSpPr>
        <p:spPr>
          <a:xfrm>
            <a:off x="765973" y="-153994"/>
            <a:ext cx="7796464" cy="1222385"/>
          </a:xfrm>
        </p:spPr>
        <p:txBody>
          <a:bodyPr/>
          <a:lstStyle/>
          <a:p>
            <a:r>
              <a:rPr lang="en-US" dirty="0">
                <a:latin typeface="Poppins" panose="00000500000000000000" pitchFamily="2" charset="0"/>
                <a:cs typeface="Poppins" panose="00000500000000000000" pitchFamily="2" charset="0"/>
              </a:rPr>
              <a:t>Those peoples | </a:t>
            </a:r>
            <a:r>
              <a:rPr lang="hi-IN" dirty="0">
                <a:solidFill>
                  <a:schemeClr val="bg1">
                    <a:lumMod val="50000"/>
                  </a:schemeClr>
                </a:solidFill>
                <a:latin typeface="Poppins" panose="00000500000000000000" pitchFamily="2" charset="0"/>
                <a:cs typeface="Poppins" panose="00000500000000000000" pitchFamily="2" charset="0"/>
              </a:rPr>
              <a:t>वे लोग</a:t>
            </a:r>
            <a:endParaRPr lang="en-US" dirty="0">
              <a:solidFill>
                <a:schemeClr val="bg1">
                  <a:lumMod val="50000"/>
                </a:schemeClr>
              </a:solidFill>
              <a:latin typeface="Poppins" panose="00000500000000000000" pitchFamily="2" charset="0"/>
              <a:cs typeface="Poppins" panose="00000500000000000000" pitchFamily="2" charset="0"/>
            </a:endParaRPr>
          </a:p>
        </p:txBody>
      </p:sp>
      <p:sp>
        <p:nvSpPr>
          <p:cNvPr id="3" name="Slide Number Placeholder 2">
            <a:extLst>
              <a:ext uri="{FF2B5EF4-FFF2-40B4-BE49-F238E27FC236}">
                <a16:creationId xmlns:a16="http://schemas.microsoft.com/office/drawing/2014/main" id="{CA4A92B3-7A9C-5E2C-8066-C614CC0F417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13</a:t>
            </a:fld>
            <a:endParaRPr lang="en-US" dirty="0"/>
          </a:p>
        </p:txBody>
      </p:sp>
      <p:grpSp>
        <p:nvGrpSpPr>
          <p:cNvPr id="67" name="Group 66">
            <a:extLst>
              <a:ext uri="{FF2B5EF4-FFF2-40B4-BE49-F238E27FC236}">
                <a16:creationId xmlns:a16="http://schemas.microsoft.com/office/drawing/2014/main" id="{47D985AC-C955-A7C6-1AB3-086AE7973433}"/>
              </a:ext>
            </a:extLst>
          </p:cNvPr>
          <p:cNvGrpSpPr/>
          <p:nvPr/>
        </p:nvGrpSpPr>
        <p:grpSpPr>
          <a:xfrm>
            <a:off x="896982" y="4223256"/>
            <a:ext cx="7193420" cy="1707546"/>
            <a:chOff x="896982" y="3324097"/>
            <a:chExt cx="7193420" cy="1707546"/>
          </a:xfrm>
        </p:grpSpPr>
        <p:pic>
          <p:nvPicPr>
            <p:cNvPr id="58" name="Picture 57">
              <a:extLst>
                <a:ext uri="{FF2B5EF4-FFF2-40B4-BE49-F238E27FC236}">
                  <a16:creationId xmlns:a16="http://schemas.microsoft.com/office/drawing/2014/main" id="{56DB1906-1E54-31BA-056A-7A00755312F2}"/>
                </a:ext>
              </a:extLst>
            </p:cNvPr>
            <p:cNvPicPr>
              <a:picLocks noChangeAspect="1"/>
            </p:cNvPicPr>
            <p:nvPr/>
          </p:nvPicPr>
          <p:blipFill>
            <a:blip r:embed="rId3"/>
            <a:stretch>
              <a:fillRect/>
            </a:stretch>
          </p:blipFill>
          <p:spPr>
            <a:xfrm>
              <a:off x="896982" y="3324097"/>
              <a:ext cx="1080000" cy="1342136"/>
            </a:xfrm>
            <a:prstGeom prst="rect">
              <a:avLst/>
            </a:prstGeom>
          </p:spPr>
        </p:pic>
        <p:pic>
          <p:nvPicPr>
            <p:cNvPr id="60" name="Picture 59">
              <a:extLst>
                <a:ext uri="{FF2B5EF4-FFF2-40B4-BE49-F238E27FC236}">
                  <a16:creationId xmlns:a16="http://schemas.microsoft.com/office/drawing/2014/main" id="{A2CC283A-A541-B453-47B4-CECC2D755868}"/>
                </a:ext>
              </a:extLst>
            </p:cNvPr>
            <p:cNvPicPr>
              <a:picLocks noChangeAspect="1"/>
            </p:cNvPicPr>
            <p:nvPr/>
          </p:nvPicPr>
          <p:blipFill>
            <a:blip r:embed="rId4"/>
            <a:stretch>
              <a:fillRect/>
            </a:stretch>
          </p:blipFill>
          <p:spPr>
            <a:xfrm>
              <a:off x="2247269" y="3324097"/>
              <a:ext cx="1080000" cy="1372109"/>
            </a:xfrm>
            <a:prstGeom prst="rect">
              <a:avLst/>
            </a:prstGeom>
          </p:spPr>
        </p:pic>
        <p:pic>
          <p:nvPicPr>
            <p:cNvPr id="62" name="Picture 61">
              <a:extLst>
                <a:ext uri="{FF2B5EF4-FFF2-40B4-BE49-F238E27FC236}">
                  <a16:creationId xmlns:a16="http://schemas.microsoft.com/office/drawing/2014/main" id="{A09F4B7E-6209-A06D-2CE2-6478ADB88D35}"/>
                </a:ext>
              </a:extLst>
            </p:cNvPr>
            <p:cNvPicPr>
              <a:picLocks noChangeAspect="1"/>
            </p:cNvPicPr>
            <p:nvPr/>
          </p:nvPicPr>
          <p:blipFill>
            <a:blip r:embed="rId5"/>
            <a:stretch>
              <a:fillRect/>
            </a:stretch>
          </p:blipFill>
          <p:spPr>
            <a:xfrm>
              <a:off x="3597556" y="3332248"/>
              <a:ext cx="1584044" cy="1359460"/>
            </a:xfrm>
            <a:prstGeom prst="rect">
              <a:avLst/>
            </a:prstGeom>
          </p:spPr>
        </p:pic>
        <p:pic>
          <p:nvPicPr>
            <p:cNvPr id="64" name="Picture 63">
              <a:extLst>
                <a:ext uri="{FF2B5EF4-FFF2-40B4-BE49-F238E27FC236}">
                  <a16:creationId xmlns:a16="http://schemas.microsoft.com/office/drawing/2014/main" id="{6BB3A5CF-5F12-BDDC-8418-D3A99E3101FA}"/>
                </a:ext>
              </a:extLst>
            </p:cNvPr>
            <p:cNvPicPr>
              <a:picLocks noChangeAspect="1"/>
            </p:cNvPicPr>
            <p:nvPr/>
          </p:nvPicPr>
          <p:blipFill>
            <a:blip r:embed="rId6"/>
            <a:stretch>
              <a:fillRect/>
            </a:stretch>
          </p:blipFill>
          <p:spPr>
            <a:xfrm>
              <a:off x="5451887" y="3336747"/>
              <a:ext cx="1080000" cy="1359459"/>
            </a:xfrm>
            <a:prstGeom prst="rect">
              <a:avLst/>
            </a:prstGeom>
          </p:spPr>
        </p:pic>
        <p:pic>
          <p:nvPicPr>
            <p:cNvPr id="66" name="Picture 65">
              <a:extLst>
                <a:ext uri="{FF2B5EF4-FFF2-40B4-BE49-F238E27FC236}">
                  <a16:creationId xmlns:a16="http://schemas.microsoft.com/office/drawing/2014/main" id="{1F5B5D86-7EB3-1736-32C2-EA3E00807C8B}"/>
                </a:ext>
              </a:extLst>
            </p:cNvPr>
            <p:cNvPicPr>
              <a:picLocks noChangeAspect="1"/>
            </p:cNvPicPr>
            <p:nvPr/>
          </p:nvPicPr>
          <p:blipFill>
            <a:blip r:embed="rId7"/>
            <a:stretch>
              <a:fillRect/>
            </a:stretch>
          </p:blipFill>
          <p:spPr>
            <a:xfrm>
              <a:off x="7010402" y="3336747"/>
              <a:ext cx="1080000" cy="1694896"/>
            </a:xfrm>
            <a:prstGeom prst="rect">
              <a:avLst/>
            </a:prstGeom>
          </p:spPr>
        </p:pic>
      </p:grpSp>
      <p:grpSp>
        <p:nvGrpSpPr>
          <p:cNvPr id="81" name="Group 80">
            <a:extLst>
              <a:ext uri="{FF2B5EF4-FFF2-40B4-BE49-F238E27FC236}">
                <a16:creationId xmlns:a16="http://schemas.microsoft.com/office/drawing/2014/main" id="{0210F2AF-1C51-0DE2-2E42-8D4EB8DEA73D}"/>
              </a:ext>
            </a:extLst>
          </p:cNvPr>
          <p:cNvGrpSpPr/>
          <p:nvPr/>
        </p:nvGrpSpPr>
        <p:grpSpPr>
          <a:xfrm>
            <a:off x="896982" y="1471748"/>
            <a:ext cx="6985192" cy="1994262"/>
            <a:chOff x="896982" y="1471748"/>
            <a:chExt cx="6985192" cy="1994262"/>
          </a:xfrm>
        </p:grpSpPr>
        <p:grpSp>
          <p:nvGrpSpPr>
            <p:cNvPr id="68" name="Group 67">
              <a:extLst>
                <a:ext uri="{FF2B5EF4-FFF2-40B4-BE49-F238E27FC236}">
                  <a16:creationId xmlns:a16="http://schemas.microsoft.com/office/drawing/2014/main" id="{9844CE54-A16E-D9EA-5F65-30B01F12786D}"/>
                </a:ext>
              </a:extLst>
            </p:cNvPr>
            <p:cNvGrpSpPr/>
            <p:nvPr/>
          </p:nvGrpSpPr>
          <p:grpSpPr>
            <a:xfrm>
              <a:off x="896982" y="1471748"/>
              <a:ext cx="6985192" cy="1431000"/>
              <a:chOff x="896982" y="1236616"/>
              <a:chExt cx="6985192" cy="1431000"/>
            </a:xfrm>
          </p:grpSpPr>
          <p:pic>
            <p:nvPicPr>
              <p:cNvPr id="48" name="Picture 47">
                <a:extLst>
                  <a:ext uri="{FF2B5EF4-FFF2-40B4-BE49-F238E27FC236}">
                    <a16:creationId xmlns:a16="http://schemas.microsoft.com/office/drawing/2014/main" id="{5A95FE34-8564-1237-2555-54CCED89F6F9}"/>
                  </a:ext>
                </a:extLst>
              </p:cNvPr>
              <p:cNvPicPr>
                <a:picLocks noChangeAspect="1"/>
              </p:cNvPicPr>
              <p:nvPr/>
            </p:nvPicPr>
            <p:blipFill>
              <a:blip r:embed="rId8"/>
              <a:stretch>
                <a:fillRect/>
              </a:stretch>
            </p:blipFill>
            <p:spPr>
              <a:xfrm>
                <a:off x="896982" y="1236616"/>
                <a:ext cx="1080000" cy="1398129"/>
              </a:xfrm>
              <a:prstGeom prst="rect">
                <a:avLst/>
              </a:prstGeom>
            </p:spPr>
          </p:pic>
          <p:pic>
            <p:nvPicPr>
              <p:cNvPr id="50" name="Picture 49">
                <a:extLst>
                  <a:ext uri="{FF2B5EF4-FFF2-40B4-BE49-F238E27FC236}">
                    <a16:creationId xmlns:a16="http://schemas.microsoft.com/office/drawing/2014/main" id="{EE628817-C691-6961-0E21-00E4D4B1775D}"/>
                  </a:ext>
                </a:extLst>
              </p:cNvPr>
              <p:cNvPicPr>
                <a:picLocks noChangeAspect="1"/>
              </p:cNvPicPr>
              <p:nvPr/>
            </p:nvPicPr>
            <p:blipFill>
              <a:blip r:embed="rId9"/>
              <a:stretch>
                <a:fillRect/>
              </a:stretch>
            </p:blipFill>
            <p:spPr>
              <a:xfrm>
                <a:off x="2247269" y="1236616"/>
                <a:ext cx="1080000" cy="1398129"/>
              </a:xfrm>
              <a:prstGeom prst="rect">
                <a:avLst/>
              </a:prstGeom>
            </p:spPr>
          </p:pic>
          <p:pic>
            <p:nvPicPr>
              <p:cNvPr id="52" name="Picture 51">
                <a:extLst>
                  <a:ext uri="{FF2B5EF4-FFF2-40B4-BE49-F238E27FC236}">
                    <a16:creationId xmlns:a16="http://schemas.microsoft.com/office/drawing/2014/main" id="{03D2B36A-C28F-D7CD-8C84-60ACCFD4499B}"/>
                  </a:ext>
                </a:extLst>
              </p:cNvPr>
              <p:cNvPicPr>
                <a:picLocks noChangeAspect="1"/>
              </p:cNvPicPr>
              <p:nvPr/>
            </p:nvPicPr>
            <p:blipFill>
              <a:blip r:embed="rId10"/>
              <a:stretch>
                <a:fillRect/>
              </a:stretch>
            </p:blipFill>
            <p:spPr>
              <a:xfrm>
                <a:off x="3597556" y="1236616"/>
                <a:ext cx="1584044" cy="1398129"/>
              </a:xfrm>
              <a:prstGeom prst="rect">
                <a:avLst/>
              </a:prstGeom>
            </p:spPr>
          </p:pic>
          <p:pic>
            <p:nvPicPr>
              <p:cNvPr id="54" name="Picture 53">
                <a:extLst>
                  <a:ext uri="{FF2B5EF4-FFF2-40B4-BE49-F238E27FC236}">
                    <a16:creationId xmlns:a16="http://schemas.microsoft.com/office/drawing/2014/main" id="{76A34AFD-7D60-1B86-7265-4ABE243819A5}"/>
                  </a:ext>
                </a:extLst>
              </p:cNvPr>
              <p:cNvPicPr>
                <a:picLocks noChangeAspect="1"/>
              </p:cNvPicPr>
              <p:nvPr/>
            </p:nvPicPr>
            <p:blipFill>
              <a:blip r:embed="rId11"/>
              <a:stretch>
                <a:fillRect/>
              </a:stretch>
            </p:blipFill>
            <p:spPr>
              <a:xfrm>
                <a:off x="5451887" y="1236616"/>
                <a:ext cx="1080000" cy="1398129"/>
              </a:xfrm>
              <a:prstGeom prst="rect">
                <a:avLst/>
              </a:prstGeom>
            </p:spPr>
          </p:pic>
          <p:pic>
            <p:nvPicPr>
              <p:cNvPr id="56" name="Picture 55">
                <a:extLst>
                  <a:ext uri="{FF2B5EF4-FFF2-40B4-BE49-F238E27FC236}">
                    <a16:creationId xmlns:a16="http://schemas.microsoft.com/office/drawing/2014/main" id="{B1C346E7-0B24-A264-8E4C-5C6325CED30E}"/>
                  </a:ext>
                </a:extLst>
              </p:cNvPr>
              <p:cNvPicPr>
                <a:picLocks noChangeAspect="1"/>
              </p:cNvPicPr>
              <p:nvPr/>
            </p:nvPicPr>
            <p:blipFill>
              <a:blip r:embed="rId12"/>
              <a:stretch>
                <a:fillRect/>
              </a:stretch>
            </p:blipFill>
            <p:spPr>
              <a:xfrm>
                <a:off x="6802174" y="1236616"/>
                <a:ext cx="1080000" cy="1431000"/>
              </a:xfrm>
              <a:prstGeom prst="rect">
                <a:avLst/>
              </a:prstGeom>
            </p:spPr>
          </p:pic>
        </p:grpSp>
        <p:sp>
          <p:nvSpPr>
            <p:cNvPr id="69" name="TextBox 68">
              <a:extLst>
                <a:ext uri="{FF2B5EF4-FFF2-40B4-BE49-F238E27FC236}">
                  <a16:creationId xmlns:a16="http://schemas.microsoft.com/office/drawing/2014/main" id="{25DD6109-BCB1-64D2-243F-E6EEF877F6AF}"/>
                </a:ext>
              </a:extLst>
            </p:cNvPr>
            <p:cNvSpPr txBox="1"/>
            <p:nvPr/>
          </p:nvSpPr>
          <p:spPr>
            <a:xfrm>
              <a:off x="896982" y="3118506"/>
              <a:ext cx="963725" cy="276999"/>
            </a:xfrm>
            <a:prstGeom prst="rect">
              <a:avLst/>
            </a:prstGeom>
            <a:noFill/>
          </p:spPr>
          <p:txBody>
            <a:bodyPr wrap="none" rtlCol="0">
              <a:spAutoFit/>
            </a:bodyPr>
            <a:lstStyle/>
            <a:p>
              <a:r>
                <a:rPr lang="en-IN" sz="1200" dirty="0">
                  <a:solidFill>
                    <a:schemeClr val="bg1">
                      <a:lumMod val="50000"/>
                    </a:schemeClr>
                  </a:solidFill>
                </a:rPr>
                <a:t>Marie Curie</a:t>
              </a:r>
            </a:p>
          </p:txBody>
        </p:sp>
        <p:sp>
          <p:nvSpPr>
            <p:cNvPr id="70" name="TextBox 69">
              <a:extLst>
                <a:ext uri="{FF2B5EF4-FFF2-40B4-BE49-F238E27FC236}">
                  <a16:creationId xmlns:a16="http://schemas.microsoft.com/office/drawing/2014/main" id="{119CA211-9C9E-D1D7-96F2-1DCD9A134355}"/>
                </a:ext>
              </a:extLst>
            </p:cNvPr>
            <p:cNvSpPr txBox="1"/>
            <p:nvPr/>
          </p:nvSpPr>
          <p:spPr>
            <a:xfrm>
              <a:off x="2092495" y="3155517"/>
              <a:ext cx="1389548" cy="276999"/>
            </a:xfrm>
            <a:prstGeom prst="rect">
              <a:avLst/>
            </a:prstGeom>
            <a:noFill/>
          </p:spPr>
          <p:txBody>
            <a:bodyPr wrap="none" rtlCol="0">
              <a:spAutoFit/>
            </a:bodyPr>
            <a:lstStyle/>
            <a:p>
              <a:r>
                <a:rPr lang="en-IN" sz="1200" dirty="0">
                  <a:solidFill>
                    <a:schemeClr val="bg1">
                      <a:lumMod val="50000"/>
                    </a:schemeClr>
                  </a:solidFill>
                </a:rPr>
                <a:t>A.P.J Abdul Kalam</a:t>
              </a:r>
            </a:p>
          </p:txBody>
        </p:sp>
        <p:sp>
          <p:nvSpPr>
            <p:cNvPr id="71" name="TextBox 70">
              <a:extLst>
                <a:ext uri="{FF2B5EF4-FFF2-40B4-BE49-F238E27FC236}">
                  <a16:creationId xmlns:a16="http://schemas.microsoft.com/office/drawing/2014/main" id="{BA21017C-6F67-F68F-2C0D-7968C4D93C48}"/>
                </a:ext>
              </a:extLst>
            </p:cNvPr>
            <p:cNvSpPr txBox="1"/>
            <p:nvPr/>
          </p:nvSpPr>
          <p:spPr>
            <a:xfrm>
              <a:off x="3694804" y="3169417"/>
              <a:ext cx="1167307" cy="276999"/>
            </a:xfrm>
            <a:prstGeom prst="rect">
              <a:avLst/>
            </a:prstGeom>
            <a:noFill/>
          </p:spPr>
          <p:txBody>
            <a:bodyPr wrap="none" rtlCol="0">
              <a:spAutoFit/>
            </a:bodyPr>
            <a:lstStyle/>
            <a:p>
              <a:r>
                <a:rPr lang="en-IN" sz="1200" dirty="0">
                  <a:solidFill>
                    <a:schemeClr val="bg1">
                      <a:lumMod val="50000"/>
                    </a:schemeClr>
                  </a:solidFill>
                </a:rPr>
                <a:t>Albert Einstein</a:t>
              </a:r>
            </a:p>
          </p:txBody>
        </p:sp>
        <p:sp>
          <p:nvSpPr>
            <p:cNvPr id="72" name="TextBox 71">
              <a:extLst>
                <a:ext uri="{FF2B5EF4-FFF2-40B4-BE49-F238E27FC236}">
                  <a16:creationId xmlns:a16="http://schemas.microsoft.com/office/drawing/2014/main" id="{0A003D89-2ECE-811B-58B9-8CC62B0222AF}"/>
                </a:ext>
              </a:extLst>
            </p:cNvPr>
            <p:cNvSpPr txBox="1"/>
            <p:nvPr/>
          </p:nvSpPr>
          <p:spPr>
            <a:xfrm>
              <a:off x="5364580" y="3152001"/>
              <a:ext cx="978153" cy="276999"/>
            </a:xfrm>
            <a:prstGeom prst="rect">
              <a:avLst/>
            </a:prstGeom>
            <a:noFill/>
          </p:spPr>
          <p:txBody>
            <a:bodyPr wrap="none" rtlCol="0">
              <a:spAutoFit/>
            </a:bodyPr>
            <a:lstStyle/>
            <a:p>
              <a:r>
                <a:rPr lang="en-US" sz="1200" dirty="0">
                  <a:solidFill>
                    <a:schemeClr val="bg1">
                      <a:lumMod val="50000"/>
                    </a:schemeClr>
                  </a:solidFill>
                </a:rPr>
                <a:t>Ada </a:t>
              </a:r>
              <a:r>
                <a:rPr lang="en-US" sz="1200" dirty="0" err="1">
                  <a:solidFill>
                    <a:schemeClr val="bg1">
                      <a:lumMod val="50000"/>
                    </a:schemeClr>
                  </a:solidFill>
                </a:rPr>
                <a:t>Lovelac</a:t>
              </a:r>
              <a:endParaRPr lang="en-IN" sz="1200" dirty="0">
                <a:solidFill>
                  <a:schemeClr val="bg1">
                    <a:lumMod val="50000"/>
                  </a:schemeClr>
                </a:solidFill>
              </a:endParaRPr>
            </a:p>
          </p:txBody>
        </p:sp>
        <p:sp>
          <p:nvSpPr>
            <p:cNvPr id="73" name="TextBox 72">
              <a:extLst>
                <a:ext uri="{FF2B5EF4-FFF2-40B4-BE49-F238E27FC236}">
                  <a16:creationId xmlns:a16="http://schemas.microsoft.com/office/drawing/2014/main" id="{F94DC14C-FB33-F8FF-38C1-8CFB2BB04E94}"/>
                </a:ext>
              </a:extLst>
            </p:cNvPr>
            <p:cNvSpPr txBox="1"/>
            <p:nvPr/>
          </p:nvSpPr>
          <p:spPr>
            <a:xfrm>
              <a:off x="6744648" y="3189011"/>
              <a:ext cx="989373" cy="276999"/>
            </a:xfrm>
            <a:prstGeom prst="rect">
              <a:avLst/>
            </a:prstGeom>
            <a:noFill/>
          </p:spPr>
          <p:txBody>
            <a:bodyPr wrap="none" rtlCol="0">
              <a:spAutoFit/>
            </a:bodyPr>
            <a:lstStyle/>
            <a:p>
              <a:r>
                <a:rPr lang="en-US" sz="1200" dirty="0">
                  <a:solidFill>
                    <a:schemeClr val="bg1">
                      <a:lumMod val="50000"/>
                    </a:schemeClr>
                  </a:solidFill>
                </a:rPr>
                <a:t>Birbal Sahni</a:t>
              </a:r>
              <a:endParaRPr lang="en-IN" sz="1200" dirty="0">
                <a:solidFill>
                  <a:schemeClr val="bg1">
                    <a:lumMod val="50000"/>
                  </a:schemeClr>
                </a:solidFill>
              </a:endParaRPr>
            </a:p>
          </p:txBody>
        </p:sp>
      </p:grpSp>
      <p:sp>
        <p:nvSpPr>
          <p:cNvPr id="74" name="TextBox 73">
            <a:extLst>
              <a:ext uri="{FF2B5EF4-FFF2-40B4-BE49-F238E27FC236}">
                <a16:creationId xmlns:a16="http://schemas.microsoft.com/office/drawing/2014/main" id="{C1DC19DA-421D-5FC1-951A-7F1B61CFFE2A}"/>
              </a:ext>
            </a:extLst>
          </p:cNvPr>
          <p:cNvSpPr txBox="1"/>
          <p:nvPr/>
        </p:nvSpPr>
        <p:spPr>
          <a:xfrm>
            <a:off x="856428" y="5792302"/>
            <a:ext cx="1208985" cy="276999"/>
          </a:xfrm>
          <a:prstGeom prst="rect">
            <a:avLst/>
          </a:prstGeom>
          <a:noFill/>
        </p:spPr>
        <p:txBody>
          <a:bodyPr wrap="none" rtlCol="0">
            <a:spAutoFit/>
          </a:bodyPr>
          <a:lstStyle/>
          <a:p>
            <a:r>
              <a:rPr lang="en-US" sz="1200" dirty="0">
                <a:solidFill>
                  <a:schemeClr val="bg1">
                    <a:lumMod val="50000"/>
                  </a:schemeClr>
                </a:solidFill>
              </a:rPr>
              <a:t>Charles Darwin</a:t>
            </a:r>
            <a:endParaRPr lang="en-IN" sz="1200" dirty="0">
              <a:solidFill>
                <a:schemeClr val="bg1">
                  <a:lumMod val="50000"/>
                </a:schemeClr>
              </a:solidFill>
            </a:endParaRPr>
          </a:p>
        </p:txBody>
      </p:sp>
      <p:sp>
        <p:nvSpPr>
          <p:cNvPr id="77" name="TextBox 76">
            <a:extLst>
              <a:ext uri="{FF2B5EF4-FFF2-40B4-BE49-F238E27FC236}">
                <a16:creationId xmlns:a16="http://schemas.microsoft.com/office/drawing/2014/main" id="{1D718394-485D-EE2A-E6C5-702735011A6A}"/>
              </a:ext>
            </a:extLst>
          </p:cNvPr>
          <p:cNvSpPr txBox="1"/>
          <p:nvPr/>
        </p:nvSpPr>
        <p:spPr>
          <a:xfrm>
            <a:off x="5322119" y="5814549"/>
            <a:ext cx="1688283" cy="276999"/>
          </a:xfrm>
          <a:prstGeom prst="rect">
            <a:avLst/>
          </a:prstGeom>
          <a:noFill/>
        </p:spPr>
        <p:txBody>
          <a:bodyPr wrap="none" rtlCol="0">
            <a:spAutoFit/>
          </a:bodyPr>
          <a:lstStyle/>
          <a:p>
            <a:r>
              <a:rPr lang="en-US" sz="1200" dirty="0">
                <a:solidFill>
                  <a:schemeClr val="bg1">
                    <a:lumMod val="50000"/>
                  </a:schemeClr>
                </a:solidFill>
              </a:rPr>
              <a:t>Homi Jehangir Bhabha</a:t>
            </a:r>
            <a:endParaRPr lang="en-IN" sz="1200" dirty="0">
              <a:solidFill>
                <a:schemeClr val="bg1">
                  <a:lumMod val="50000"/>
                </a:schemeClr>
              </a:solidFill>
            </a:endParaRPr>
          </a:p>
        </p:txBody>
      </p:sp>
      <p:sp>
        <p:nvSpPr>
          <p:cNvPr id="78" name="TextBox 77">
            <a:extLst>
              <a:ext uri="{FF2B5EF4-FFF2-40B4-BE49-F238E27FC236}">
                <a16:creationId xmlns:a16="http://schemas.microsoft.com/office/drawing/2014/main" id="{18005616-2E24-C4F0-B4ED-2D9B75CE5CA3}"/>
              </a:ext>
            </a:extLst>
          </p:cNvPr>
          <p:cNvSpPr txBox="1"/>
          <p:nvPr/>
        </p:nvSpPr>
        <p:spPr>
          <a:xfrm>
            <a:off x="2212961" y="5792302"/>
            <a:ext cx="654346" cy="276999"/>
          </a:xfrm>
          <a:prstGeom prst="rect">
            <a:avLst/>
          </a:prstGeom>
          <a:noFill/>
        </p:spPr>
        <p:txBody>
          <a:bodyPr wrap="none" rtlCol="0">
            <a:spAutoFit/>
          </a:bodyPr>
          <a:lstStyle/>
          <a:p>
            <a:r>
              <a:rPr lang="en-US" sz="1200" dirty="0">
                <a:solidFill>
                  <a:schemeClr val="bg1">
                    <a:lumMod val="50000"/>
                  </a:schemeClr>
                </a:solidFill>
              </a:rPr>
              <a:t>Galileo</a:t>
            </a:r>
            <a:endParaRPr lang="en-IN" sz="1200" dirty="0">
              <a:solidFill>
                <a:schemeClr val="bg1">
                  <a:lumMod val="50000"/>
                </a:schemeClr>
              </a:solidFill>
            </a:endParaRPr>
          </a:p>
        </p:txBody>
      </p:sp>
      <p:sp>
        <p:nvSpPr>
          <p:cNvPr id="79" name="TextBox 78">
            <a:extLst>
              <a:ext uri="{FF2B5EF4-FFF2-40B4-BE49-F238E27FC236}">
                <a16:creationId xmlns:a16="http://schemas.microsoft.com/office/drawing/2014/main" id="{A14D91D7-9F68-54CA-F798-0D1CF98C82A3}"/>
              </a:ext>
            </a:extLst>
          </p:cNvPr>
          <p:cNvSpPr txBox="1"/>
          <p:nvPr/>
        </p:nvSpPr>
        <p:spPr>
          <a:xfrm>
            <a:off x="3546045" y="5792302"/>
            <a:ext cx="1579278" cy="276999"/>
          </a:xfrm>
          <a:prstGeom prst="rect">
            <a:avLst/>
          </a:prstGeom>
          <a:noFill/>
        </p:spPr>
        <p:txBody>
          <a:bodyPr wrap="none" rtlCol="0">
            <a:spAutoFit/>
          </a:bodyPr>
          <a:lstStyle/>
          <a:p>
            <a:r>
              <a:rPr lang="en-US" sz="1200" dirty="0">
                <a:solidFill>
                  <a:schemeClr val="bg1">
                    <a:lumMod val="50000"/>
                  </a:schemeClr>
                </a:solidFill>
              </a:rPr>
              <a:t>Har Gobind Khurana</a:t>
            </a:r>
            <a:endParaRPr lang="en-IN" sz="1200" dirty="0">
              <a:solidFill>
                <a:schemeClr val="bg1">
                  <a:lumMod val="50000"/>
                </a:schemeClr>
              </a:solidFill>
            </a:endParaRPr>
          </a:p>
        </p:txBody>
      </p:sp>
      <p:sp>
        <p:nvSpPr>
          <p:cNvPr id="80" name="TextBox 79">
            <a:extLst>
              <a:ext uri="{FF2B5EF4-FFF2-40B4-BE49-F238E27FC236}">
                <a16:creationId xmlns:a16="http://schemas.microsoft.com/office/drawing/2014/main" id="{403494A6-3160-38A2-D05A-E2B49130DBCC}"/>
              </a:ext>
            </a:extLst>
          </p:cNvPr>
          <p:cNvSpPr txBox="1"/>
          <p:nvPr/>
        </p:nvSpPr>
        <p:spPr>
          <a:xfrm>
            <a:off x="6776640" y="6098644"/>
            <a:ext cx="1600118" cy="276999"/>
          </a:xfrm>
          <a:prstGeom prst="rect">
            <a:avLst/>
          </a:prstGeom>
          <a:noFill/>
        </p:spPr>
        <p:txBody>
          <a:bodyPr wrap="none" rtlCol="0">
            <a:spAutoFit/>
          </a:bodyPr>
          <a:lstStyle/>
          <a:p>
            <a:r>
              <a:rPr lang="en-US" sz="1200" dirty="0">
                <a:solidFill>
                  <a:schemeClr val="bg1">
                    <a:lumMod val="50000"/>
                  </a:schemeClr>
                </a:solidFill>
              </a:rPr>
              <a:t>Jagdish Chandra Bose</a:t>
            </a:r>
            <a:endParaRPr lang="en-IN" sz="1200" dirty="0">
              <a:solidFill>
                <a:schemeClr val="bg1">
                  <a:lumMod val="50000"/>
                </a:schemeClr>
              </a:solidFill>
            </a:endParaRPr>
          </a:p>
        </p:txBody>
      </p:sp>
    </p:spTree>
    <p:extLst>
      <p:ext uri="{BB962C8B-B14F-4D97-AF65-F5344CB8AC3E}">
        <p14:creationId xmlns:p14="http://schemas.microsoft.com/office/powerpoint/2010/main" val="16982743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wipe(down)">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down)">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85F6B-6B8F-40C8-C310-E6D1D14FB7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CBAEDE-0AA8-1886-5919-531139538A46}"/>
              </a:ext>
            </a:extLst>
          </p:cNvPr>
          <p:cNvSpPr>
            <a:spLocks noGrp="1"/>
          </p:cNvSpPr>
          <p:nvPr>
            <p:ph type="title"/>
          </p:nvPr>
        </p:nvSpPr>
        <p:spPr>
          <a:xfrm>
            <a:off x="765973" y="-153994"/>
            <a:ext cx="7796464" cy="1222385"/>
          </a:xfrm>
        </p:spPr>
        <p:txBody>
          <a:bodyPr/>
          <a:lstStyle/>
          <a:p>
            <a:r>
              <a:rPr lang="en-US" dirty="0">
                <a:latin typeface="Poppins" panose="00000500000000000000" pitchFamily="2" charset="0"/>
                <a:cs typeface="Poppins" panose="00000500000000000000" pitchFamily="2" charset="0"/>
              </a:rPr>
              <a:t>Those peoples | </a:t>
            </a:r>
            <a:r>
              <a:rPr lang="hi-IN" dirty="0">
                <a:solidFill>
                  <a:schemeClr val="bg1">
                    <a:lumMod val="50000"/>
                  </a:schemeClr>
                </a:solidFill>
                <a:latin typeface="Poppins" panose="00000500000000000000" pitchFamily="2" charset="0"/>
                <a:cs typeface="Poppins" panose="00000500000000000000" pitchFamily="2" charset="0"/>
              </a:rPr>
              <a:t>वे लोग</a:t>
            </a:r>
            <a:endParaRPr lang="en-US" dirty="0">
              <a:solidFill>
                <a:schemeClr val="bg1">
                  <a:lumMod val="50000"/>
                </a:schemeClr>
              </a:solidFill>
              <a:latin typeface="Poppins" panose="00000500000000000000" pitchFamily="2" charset="0"/>
              <a:cs typeface="Poppins" panose="00000500000000000000" pitchFamily="2" charset="0"/>
            </a:endParaRPr>
          </a:p>
        </p:txBody>
      </p:sp>
      <p:sp>
        <p:nvSpPr>
          <p:cNvPr id="3" name="Slide Number Placeholder 2">
            <a:extLst>
              <a:ext uri="{FF2B5EF4-FFF2-40B4-BE49-F238E27FC236}">
                <a16:creationId xmlns:a16="http://schemas.microsoft.com/office/drawing/2014/main" id="{3A68CD43-B821-233C-3C9D-E2C9F1615E6F}"/>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14</a:t>
            </a:fld>
            <a:endParaRPr lang="en-US" dirty="0"/>
          </a:p>
        </p:txBody>
      </p:sp>
      <p:grpSp>
        <p:nvGrpSpPr>
          <p:cNvPr id="24" name="Group 23">
            <a:extLst>
              <a:ext uri="{FF2B5EF4-FFF2-40B4-BE49-F238E27FC236}">
                <a16:creationId xmlns:a16="http://schemas.microsoft.com/office/drawing/2014/main" id="{66764522-A9A4-EDD4-F97C-DC214F40D8E2}"/>
              </a:ext>
            </a:extLst>
          </p:cNvPr>
          <p:cNvGrpSpPr/>
          <p:nvPr/>
        </p:nvGrpSpPr>
        <p:grpSpPr>
          <a:xfrm>
            <a:off x="729404" y="1400546"/>
            <a:ext cx="7319498" cy="1932725"/>
            <a:chOff x="729404" y="1400546"/>
            <a:chExt cx="7319498" cy="1932725"/>
          </a:xfrm>
        </p:grpSpPr>
        <p:sp>
          <p:nvSpPr>
            <p:cNvPr id="69" name="TextBox 68">
              <a:extLst>
                <a:ext uri="{FF2B5EF4-FFF2-40B4-BE49-F238E27FC236}">
                  <a16:creationId xmlns:a16="http://schemas.microsoft.com/office/drawing/2014/main" id="{DEDD7B5F-7C4A-CBC0-71E0-7E5C5EE74352}"/>
                </a:ext>
              </a:extLst>
            </p:cNvPr>
            <p:cNvSpPr txBox="1"/>
            <p:nvPr/>
          </p:nvSpPr>
          <p:spPr>
            <a:xfrm>
              <a:off x="729404" y="3041209"/>
              <a:ext cx="1247714" cy="276999"/>
            </a:xfrm>
            <a:prstGeom prst="rect">
              <a:avLst/>
            </a:prstGeom>
            <a:noFill/>
          </p:spPr>
          <p:txBody>
            <a:bodyPr wrap="none" rtlCol="0">
              <a:spAutoFit/>
            </a:bodyPr>
            <a:lstStyle/>
            <a:p>
              <a:r>
                <a:rPr lang="en-IN" sz="1200" dirty="0">
                  <a:solidFill>
                    <a:schemeClr val="bg1">
                      <a:lumMod val="50000"/>
                    </a:schemeClr>
                  </a:solidFill>
                </a:rPr>
                <a:t>Michael Faraday</a:t>
              </a:r>
            </a:p>
          </p:txBody>
        </p:sp>
        <p:sp>
          <p:nvSpPr>
            <p:cNvPr id="70" name="TextBox 69">
              <a:extLst>
                <a:ext uri="{FF2B5EF4-FFF2-40B4-BE49-F238E27FC236}">
                  <a16:creationId xmlns:a16="http://schemas.microsoft.com/office/drawing/2014/main" id="{EA292472-53E3-C9D7-FA61-B1B0D38FC437}"/>
                </a:ext>
              </a:extLst>
            </p:cNvPr>
            <p:cNvSpPr txBox="1"/>
            <p:nvPr/>
          </p:nvSpPr>
          <p:spPr>
            <a:xfrm>
              <a:off x="2359095" y="3041210"/>
              <a:ext cx="712054" cy="276999"/>
            </a:xfrm>
            <a:prstGeom prst="rect">
              <a:avLst/>
            </a:prstGeom>
            <a:noFill/>
          </p:spPr>
          <p:txBody>
            <a:bodyPr wrap="none" rtlCol="0">
              <a:spAutoFit/>
            </a:bodyPr>
            <a:lstStyle/>
            <a:p>
              <a:r>
                <a:rPr lang="en-US" sz="1200" dirty="0">
                  <a:solidFill>
                    <a:schemeClr val="bg1">
                      <a:lumMod val="50000"/>
                    </a:schemeClr>
                  </a:solidFill>
                </a:rPr>
                <a:t>Newton</a:t>
              </a:r>
              <a:endParaRPr lang="en-IN" sz="1200" dirty="0">
                <a:solidFill>
                  <a:schemeClr val="bg1">
                    <a:lumMod val="50000"/>
                  </a:schemeClr>
                </a:solidFill>
              </a:endParaRPr>
            </a:p>
          </p:txBody>
        </p:sp>
        <p:sp>
          <p:nvSpPr>
            <p:cNvPr id="71" name="TextBox 70">
              <a:extLst>
                <a:ext uri="{FF2B5EF4-FFF2-40B4-BE49-F238E27FC236}">
                  <a16:creationId xmlns:a16="http://schemas.microsoft.com/office/drawing/2014/main" id="{BD52CEAE-EA26-A444-16FD-0AB25E03C923}"/>
                </a:ext>
              </a:extLst>
            </p:cNvPr>
            <p:cNvSpPr txBox="1"/>
            <p:nvPr/>
          </p:nvSpPr>
          <p:spPr>
            <a:xfrm>
              <a:off x="4439987" y="3056272"/>
              <a:ext cx="983603" cy="276999"/>
            </a:xfrm>
            <a:prstGeom prst="rect">
              <a:avLst/>
            </a:prstGeom>
            <a:noFill/>
          </p:spPr>
          <p:txBody>
            <a:bodyPr wrap="none" rtlCol="0">
              <a:spAutoFit/>
            </a:bodyPr>
            <a:lstStyle/>
            <a:p>
              <a:r>
                <a:rPr lang="en-US" sz="1200" dirty="0">
                  <a:solidFill>
                    <a:schemeClr val="bg1">
                      <a:lumMod val="50000"/>
                    </a:schemeClr>
                  </a:solidFill>
                </a:rPr>
                <a:t>Nikola Tesla</a:t>
              </a:r>
              <a:endParaRPr lang="en-IN" sz="1200" dirty="0">
                <a:solidFill>
                  <a:schemeClr val="bg1">
                    <a:lumMod val="50000"/>
                  </a:schemeClr>
                </a:solidFill>
              </a:endParaRPr>
            </a:p>
          </p:txBody>
        </p:sp>
        <p:sp>
          <p:nvSpPr>
            <p:cNvPr id="72" name="TextBox 71">
              <a:extLst>
                <a:ext uri="{FF2B5EF4-FFF2-40B4-BE49-F238E27FC236}">
                  <a16:creationId xmlns:a16="http://schemas.microsoft.com/office/drawing/2014/main" id="{6E7BB484-1B16-3C0B-8201-67CB0E35707C}"/>
                </a:ext>
              </a:extLst>
            </p:cNvPr>
            <p:cNvSpPr txBox="1"/>
            <p:nvPr/>
          </p:nvSpPr>
          <p:spPr>
            <a:xfrm>
              <a:off x="6463212" y="3041211"/>
              <a:ext cx="1585690" cy="276999"/>
            </a:xfrm>
            <a:prstGeom prst="rect">
              <a:avLst/>
            </a:prstGeom>
            <a:noFill/>
          </p:spPr>
          <p:txBody>
            <a:bodyPr wrap="none" rtlCol="0">
              <a:spAutoFit/>
            </a:bodyPr>
            <a:lstStyle/>
            <a:p>
              <a:r>
                <a:rPr lang="en-US" sz="1200" dirty="0">
                  <a:solidFill>
                    <a:schemeClr val="bg1">
                      <a:lumMod val="50000"/>
                    </a:schemeClr>
                  </a:solidFill>
                </a:rPr>
                <a:t>Prafulla Chandra Ray</a:t>
              </a:r>
              <a:endParaRPr lang="en-IN" sz="1200" dirty="0">
                <a:solidFill>
                  <a:schemeClr val="bg1">
                    <a:lumMod val="50000"/>
                  </a:schemeClr>
                </a:solidFill>
              </a:endParaRPr>
            </a:p>
          </p:txBody>
        </p:sp>
        <p:pic>
          <p:nvPicPr>
            <p:cNvPr id="5" name="Picture 4">
              <a:extLst>
                <a:ext uri="{FF2B5EF4-FFF2-40B4-BE49-F238E27FC236}">
                  <a16:creationId xmlns:a16="http://schemas.microsoft.com/office/drawing/2014/main" id="{13644674-041B-9214-935D-5EABC20C36C5}"/>
                </a:ext>
              </a:extLst>
            </p:cNvPr>
            <p:cNvPicPr>
              <a:picLocks noChangeAspect="1"/>
            </p:cNvPicPr>
            <p:nvPr/>
          </p:nvPicPr>
          <p:blipFill>
            <a:blip r:embed="rId3"/>
            <a:stretch>
              <a:fillRect/>
            </a:stretch>
          </p:blipFill>
          <p:spPr>
            <a:xfrm>
              <a:off x="896982" y="1400546"/>
              <a:ext cx="1080000" cy="1390220"/>
            </a:xfrm>
            <a:prstGeom prst="rect">
              <a:avLst/>
            </a:prstGeom>
          </p:spPr>
        </p:pic>
        <p:pic>
          <p:nvPicPr>
            <p:cNvPr id="7" name="Picture 6">
              <a:extLst>
                <a:ext uri="{FF2B5EF4-FFF2-40B4-BE49-F238E27FC236}">
                  <a16:creationId xmlns:a16="http://schemas.microsoft.com/office/drawing/2014/main" id="{F937D5C8-F1CA-1C29-7B53-F7F89BA8659E}"/>
                </a:ext>
              </a:extLst>
            </p:cNvPr>
            <p:cNvPicPr>
              <a:picLocks noChangeAspect="1"/>
            </p:cNvPicPr>
            <p:nvPr/>
          </p:nvPicPr>
          <p:blipFill>
            <a:blip r:embed="rId4"/>
            <a:stretch>
              <a:fillRect/>
            </a:stretch>
          </p:blipFill>
          <p:spPr>
            <a:xfrm>
              <a:off x="2359095" y="1400546"/>
              <a:ext cx="1483226" cy="1342359"/>
            </a:xfrm>
            <a:prstGeom prst="rect">
              <a:avLst/>
            </a:prstGeom>
          </p:spPr>
        </p:pic>
        <p:pic>
          <p:nvPicPr>
            <p:cNvPr id="9" name="Picture 8">
              <a:extLst>
                <a:ext uri="{FF2B5EF4-FFF2-40B4-BE49-F238E27FC236}">
                  <a16:creationId xmlns:a16="http://schemas.microsoft.com/office/drawing/2014/main" id="{42AE833F-220B-402C-F687-51209660E796}"/>
                </a:ext>
              </a:extLst>
            </p:cNvPr>
            <p:cNvPicPr>
              <a:picLocks noChangeAspect="1"/>
            </p:cNvPicPr>
            <p:nvPr/>
          </p:nvPicPr>
          <p:blipFill>
            <a:blip r:embed="rId5"/>
            <a:stretch>
              <a:fillRect/>
            </a:stretch>
          </p:blipFill>
          <p:spPr>
            <a:xfrm>
              <a:off x="4439987" y="1417146"/>
              <a:ext cx="1483225" cy="1342359"/>
            </a:xfrm>
            <a:prstGeom prst="rect">
              <a:avLst/>
            </a:prstGeom>
          </p:spPr>
        </p:pic>
        <p:pic>
          <p:nvPicPr>
            <p:cNvPr id="11" name="Picture 10">
              <a:extLst>
                <a:ext uri="{FF2B5EF4-FFF2-40B4-BE49-F238E27FC236}">
                  <a16:creationId xmlns:a16="http://schemas.microsoft.com/office/drawing/2014/main" id="{8631A2E1-CAA2-4983-41FE-EB0468AD97A6}"/>
                </a:ext>
              </a:extLst>
            </p:cNvPr>
            <p:cNvPicPr>
              <a:picLocks noChangeAspect="1"/>
            </p:cNvPicPr>
            <p:nvPr/>
          </p:nvPicPr>
          <p:blipFill>
            <a:blip r:embed="rId6"/>
            <a:stretch>
              <a:fillRect/>
            </a:stretch>
          </p:blipFill>
          <p:spPr>
            <a:xfrm>
              <a:off x="6654021" y="1400546"/>
              <a:ext cx="1080000" cy="1419300"/>
            </a:xfrm>
            <a:prstGeom prst="rect">
              <a:avLst/>
            </a:prstGeom>
          </p:spPr>
        </p:pic>
      </p:grpSp>
      <p:grpSp>
        <p:nvGrpSpPr>
          <p:cNvPr id="25" name="Group 24">
            <a:extLst>
              <a:ext uri="{FF2B5EF4-FFF2-40B4-BE49-F238E27FC236}">
                <a16:creationId xmlns:a16="http://schemas.microsoft.com/office/drawing/2014/main" id="{59359078-D7B0-5A8D-6453-781DAC768111}"/>
              </a:ext>
            </a:extLst>
          </p:cNvPr>
          <p:cNvGrpSpPr/>
          <p:nvPr/>
        </p:nvGrpSpPr>
        <p:grpSpPr>
          <a:xfrm>
            <a:off x="758673" y="3895638"/>
            <a:ext cx="7165504" cy="2341505"/>
            <a:chOff x="758673" y="3895638"/>
            <a:chExt cx="7165504" cy="2341505"/>
          </a:xfrm>
        </p:grpSpPr>
        <p:sp>
          <p:nvSpPr>
            <p:cNvPr id="74" name="TextBox 73">
              <a:extLst>
                <a:ext uri="{FF2B5EF4-FFF2-40B4-BE49-F238E27FC236}">
                  <a16:creationId xmlns:a16="http://schemas.microsoft.com/office/drawing/2014/main" id="{58EEF8AC-4C78-9229-3111-2221BE6AA5DE}"/>
                </a:ext>
              </a:extLst>
            </p:cNvPr>
            <p:cNvSpPr txBox="1"/>
            <p:nvPr/>
          </p:nvSpPr>
          <p:spPr>
            <a:xfrm>
              <a:off x="758673" y="5752760"/>
              <a:ext cx="1355115" cy="276999"/>
            </a:xfrm>
            <a:prstGeom prst="rect">
              <a:avLst/>
            </a:prstGeom>
            <a:noFill/>
          </p:spPr>
          <p:txBody>
            <a:bodyPr wrap="none" rtlCol="0">
              <a:spAutoFit/>
            </a:bodyPr>
            <a:lstStyle/>
            <a:p>
              <a:r>
                <a:rPr lang="en-US" sz="1200" dirty="0">
                  <a:solidFill>
                    <a:schemeClr val="bg1">
                      <a:lumMod val="50000"/>
                    </a:schemeClr>
                  </a:solidFill>
                </a:rPr>
                <a:t>Rosalind Franklin</a:t>
              </a:r>
              <a:endParaRPr lang="en-IN" sz="1200" dirty="0">
                <a:solidFill>
                  <a:schemeClr val="bg1">
                    <a:lumMod val="50000"/>
                  </a:schemeClr>
                </a:solidFill>
              </a:endParaRPr>
            </a:p>
          </p:txBody>
        </p:sp>
        <p:sp>
          <p:nvSpPr>
            <p:cNvPr id="77" name="TextBox 76">
              <a:extLst>
                <a:ext uri="{FF2B5EF4-FFF2-40B4-BE49-F238E27FC236}">
                  <a16:creationId xmlns:a16="http://schemas.microsoft.com/office/drawing/2014/main" id="{7CCFA8E0-02C6-34CC-78A4-11A48237C48A}"/>
                </a:ext>
              </a:extLst>
            </p:cNvPr>
            <p:cNvSpPr txBox="1"/>
            <p:nvPr/>
          </p:nvSpPr>
          <p:spPr>
            <a:xfrm>
              <a:off x="5322119" y="5814549"/>
              <a:ext cx="1188146" cy="276999"/>
            </a:xfrm>
            <a:prstGeom prst="rect">
              <a:avLst/>
            </a:prstGeom>
            <a:noFill/>
          </p:spPr>
          <p:txBody>
            <a:bodyPr wrap="none" rtlCol="0">
              <a:spAutoFit/>
            </a:bodyPr>
            <a:lstStyle/>
            <a:p>
              <a:r>
                <a:rPr lang="en-US" sz="1200" dirty="0">
                  <a:solidFill>
                    <a:schemeClr val="bg1">
                      <a:lumMod val="50000"/>
                    </a:schemeClr>
                  </a:solidFill>
                </a:rPr>
                <a:t>Thomas Edison</a:t>
              </a:r>
              <a:endParaRPr lang="en-IN" sz="1200" dirty="0">
                <a:solidFill>
                  <a:schemeClr val="bg1">
                    <a:lumMod val="50000"/>
                  </a:schemeClr>
                </a:solidFill>
              </a:endParaRPr>
            </a:p>
          </p:txBody>
        </p:sp>
        <p:sp>
          <p:nvSpPr>
            <p:cNvPr id="78" name="TextBox 77">
              <a:extLst>
                <a:ext uri="{FF2B5EF4-FFF2-40B4-BE49-F238E27FC236}">
                  <a16:creationId xmlns:a16="http://schemas.microsoft.com/office/drawing/2014/main" id="{33BE9ABC-116C-8DC2-2F8F-660FDB956BEA}"/>
                </a:ext>
              </a:extLst>
            </p:cNvPr>
            <p:cNvSpPr txBox="1"/>
            <p:nvPr/>
          </p:nvSpPr>
          <p:spPr>
            <a:xfrm>
              <a:off x="2242230" y="5792302"/>
              <a:ext cx="904415" cy="276999"/>
            </a:xfrm>
            <a:prstGeom prst="rect">
              <a:avLst/>
            </a:prstGeom>
            <a:noFill/>
          </p:spPr>
          <p:txBody>
            <a:bodyPr wrap="none" rtlCol="0">
              <a:spAutoFit/>
            </a:bodyPr>
            <a:lstStyle/>
            <a:p>
              <a:r>
                <a:rPr lang="en-US" sz="1200" dirty="0">
                  <a:solidFill>
                    <a:schemeClr val="bg1">
                      <a:lumMod val="50000"/>
                    </a:schemeClr>
                  </a:solidFill>
                </a:rPr>
                <a:t>CV Raman</a:t>
              </a:r>
              <a:endParaRPr lang="en-IN" sz="1200" dirty="0">
                <a:solidFill>
                  <a:schemeClr val="bg1">
                    <a:lumMod val="50000"/>
                  </a:schemeClr>
                </a:solidFill>
              </a:endParaRPr>
            </a:p>
          </p:txBody>
        </p:sp>
        <p:sp>
          <p:nvSpPr>
            <p:cNvPr id="79" name="TextBox 78">
              <a:extLst>
                <a:ext uri="{FF2B5EF4-FFF2-40B4-BE49-F238E27FC236}">
                  <a16:creationId xmlns:a16="http://schemas.microsoft.com/office/drawing/2014/main" id="{83428CB3-4892-9CA9-4697-F09EE14E527D}"/>
                </a:ext>
              </a:extLst>
            </p:cNvPr>
            <p:cNvSpPr txBox="1"/>
            <p:nvPr/>
          </p:nvSpPr>
          <p:spPr>
            <a:xfrm>
              <a:off x="3842321" y="5775478"/>
              <a:ext cx="1253869" cy="461665"/>
            </a:xfrm>
            <a:prstGeom prst="rect">
              <a:avLst/>
            </a:prstGeom>
            <a:noFill/>
          </p:spPr>
          <p:txBody>
            <a:bodyPr wrap="none" rtlCol="0">
              <a:spAutoFit/>
            </a:bodyPr>
            <a:lstStyle/>
            <a:p>
              <a:r>
                <a:rPr lang="en-US" sz="1200" dirty="0">
                  <a:solidFill>
                    <a:schemeClr val="bg1">
                      <a:lumMod val="50000"/>
                    </a:schemeClr>
                  </a:solidFill>
                </a:rPr>
                <a:t>Subrahmanyam </a:t>
              </a:r>
            </a:p>
            <a:p>
              <a:r>
                <a:rPr lang="en-US" sz="1200" dirty="0">
                  <a:solidFill>
                    <a:schemeClr val="bg1">
                      <a:lumMod val="50000"/>
                    </a:schemeClr>
                  </a:solidFill>
                </a:rPr>
                <a:t>Chandrasekhar</a:t>
              </a:r>
              <a:endParaRPr lang="en-IN" sz="1200" dirty="0">
                <a:solidFill>
                  <a:schemeClr val="bg1">
                    <a:lumMod val="50000"/>
                  </a:schemeClr>
                </a:solidFill>
              </a:endParaRPr>
            </a:p>
          </p:txBody>
        </p:sp>
        <p:sp>
          <p:nvSpPr>
            <p:cNvPr id="80" name="TextBox 79">
              <a:extLst>
                <a:ext uri="{FF2B5EF4-FFF2-40B4-BE49-F238E27FC236}">
                  <a16:creationId xmlns:a16="http://schemas.microsoft.com/office/drawing/2014/main" id="{9066F3AD-74DA-2340-09FF-8E4C2E521F2D}"/>
                </a:ext>
              </a:extLst>
            </p:cNvPr>
            <p:cNvSpPr txBox="1"/>
            <p:nvPr/>
          </p:nvSpPr>
          <p:spPr>
            <a:xfrm>
              <a:off x="6654021" y="5792302"/>
              <a:ext cx="1270156" cy="276999"/>
            </a:xfrm>
            <a:prstGeom prst="rect">
              <a:avLst/>
            </a:prstGeom>
            <a:noFill/>
          </p:spPr>
          <p:txBody>
            <a:bodyPr wrap="none" rtlCol="0">
              <a:spAutoFit/>
            </a:bodyPr>
            <a:lstStyle/>
            <a:p>
              <a:r>
                <a:rPr lang="en-US" sz="1200" dirty="0">
                  <a:solidFill>
                    <a:schemeClr val="bg1">
                      <a:lumMod val="50000"/>
                    </a:schemeClr>
                  </a:solidFill>
                </a:rPr>
                <a:t>Vikram Sarabhai</a:t>
              </a:r>
              <a:endParaRPr lang="en-IN" sz="1200" dirty="0">
                <a:solidFill>
                  <a:schemeClr val="bg1">
                    <a:lumMod val="50000"/>
                  </a:schemeClr>
                </a:solidFill>
              </a:endParaRPr>
            </a:p>
          </p:txBody>
        </p:sp>
        <p:pic>
          <p:nvPicPr>
            <p:cNvPr id="15" name="Picture 14">
              <a:extLst>
                <a:ext uri="{FF2B5EF4-FFF2-40B4-BE49-F238E27FC236}">
                  <a16:creationId xmlns:a16="http://schemas.microsoft.com/office/drawing/2014/main" id="{4AF00FFE-805A-35AF-C6BE-778345884A39}"/>
                </a:ext>
              </a:extLst>
            </p:cNvPr>
            <p:cNvPicPr>
              <a:picLocks noChangeAspect="1"/>
            </p:cNvPicPr>
            <p:nvPr/>
          </p:nvPicPr>
          <p:blipFill>
            <a:blip r:embed="rId7"/>
            <a:stretch>
              <a:fillRect/>
            </a:stretch>
          </p:blipFill>
          <p:spPr>
            <a:xfrm>
              <a:off x="933643" y="3895638"/>
              <a:ext cx="1080000" cy="1552168"/>
            </a:xfrm>
            <a:prstGeom prst="rect">
              <a:avLst/>
            </a:prstGeom>
          </p:spPr>
        </p:pic>
        <p:pic>
          <p:nvPicPr>
            <p:cNvPr id="17" name="Picture 16">
              <a:extLst>
                <a:ext uri="{FF2B5EF4-FFF2-40B4-BE49-F238E27FC236}">
                  <a16:creationId xmlns:a16="http://schemas.microsoft.com/office/drawing/2014/main" id="{9496DF05-9261-E32A-8A58-56AF867E3B98}"/>
                </a:ext>
              </a:extLst>
            </p:cNvPr>
            <p:cNvPicPr>
              <a:picLocks noChangeAspect="1"/>
            </p:cNvPicPr>
            <p:nvPr/>
          </p:nvPicPr>
          <p:blipFill>
            <a:blip r:embed="rId8"/>
            <a:stretch>
              <a:fillRect/>
            </a:stretch>
          </p:blipFill>
          <p:spPr>
            <a:xfrm>
              <a:off x="2436310" y="3895638"/>
              <a:ext cx="1080000" cy="1620000"/>
            </a:xfrm>
            <a:prstGeom prst="rect">
              <a:avLst/>
            </a:prstGeom>
          </p:spPr>
        </p:pic>
        <p:pic>
          <p:nvPicPr>
            <p:cNvPr id="19" name="Picture 18">
              <a:extLst>
                <a:ext uri="{FF2B5EF4-FFF2-40B4-BE49-F238E27FC236}">
                  <a16:creationId xmlns:a16="http://schemas.microsoft.com/office/drawing/2014/main" id="{9CC315EE-085C-CE4E-8FEB-E0A004B56EAF}"/>
                </a:ext>
              </a:extLst>
            </p:cNvPr>
            <p:cNvPicPr>
              <a:picLocks noChangeAspect="1"/>
            </p:cNvPicPr>
            <p:nvPr/>
          </p:nvPicPr>
          <p:blipFill>
            <a:blip r:embed="rId9"/>
            <a:stretch>
              <a:fillRect/>
            </a:stretch>
          </p:blipFill>
          <p:spPr>
            <a:xfrm>
              <a:off x="3929256" y="3903027"/>
              <a:ext cx="1080000" cy="1634767"/>
            </a:xfrm>
            <a:prstGeom prst="rect">
              <a:avLst/>
            </a:prstGeom>
          </p:spPr>
        </p:pic>
        <p:pic>
          <p:nvPicPr>
            <p:cNvPr id="21" name="Picture 20">
              <a:extLst>
                <a:ext uri="{FF2B5EF4-FFF2-40B4-BE49-F238E27FC236}">
                  <a16:creationId xmlns:a16="http://schemas.microsoft.com/office/drawing/2014/main" id="{BAAB7570-C606-E6A2-A06C-172D0092682E}"/>
                </a:ext>
              </a:extLst>
            </p:cNvPr>
            <p:cNvPicPr>
              <a:picLocks noChangeAspect="1"/>
            </p:cNvPicPr>
            <p:nvPr/>
          </p:nvPicPr>
          <p:blipFill>
            <a:blip r:embed="rId10"/>
            <a:stretch>
              <a:fillRect/>
            </a:stretch>
          </p:blipFill>
          <p:spPr>
            <a:xfrm>
              <a:off x="5412481" y="3910632"/>
              <a:ext cx="1080000" cy="1440000"/>
            </a:xfrm>
            <a:prstGeom prst="rect">
              <a:avLst/>
            </a:prstGeom>
          </p:spPr>
        </p:pic>
        <p:pic>
          <p:nvPicPr>
            <p:cNvPr id="23" name="Picture 22">
              <a:extLst>
                <a:ext uri="{FF2B5EF4-FFF2-40B4-BE49-F238E27FC236}">
                  <a16:creationId xmlns:a16="http://schemas.microsoft.com/office/drawing/2014/main" id="{DD96048A-60B4-9602-E8C2-081181F01F5A}"/>
                </a:ext>
              </a:extLst>
            </p:cNvPr>
            <p:cNvPicPr>
              <a:picLocks noChangeAspect="1"/>
            </p:cNvPicPr>
            <p:nvPr/>
          </p:nvPicPr>
          <p:blipFill>
            <a:blip r:embed="rId11"/>
            <a:stretch>
              <a:fillRect/>
            </a:stretch>
          </p:blipFill>
          <p:spPr>
            <a:xfrm>
              <a:off x="6773917" y="3910631"/>
              <a:ext cx="1080000" cy="1343767"/>
            </a:xfrm>
            <a:prstGeom prst="rect">
              <a:avLst/>
            </a:prstGeom>
          </p:spPr>
        </p:pic>
      </p:grpSp>
    </p:spTree>
    <p:extLst>
      <p:ext uri="{BB962C8B-B14F-4D97-AF65-F5344CB8AC3E}">
        <p14:creationId xmlns:p14="http://schemas.microsoft.com/office/powerpoint/2010/main" val="551538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r>
              <a:rPr lang="en-US" dirty="0"/>
              <a:t>Laxman Krishnamurti</a:t>
            </a:r>
          </a:p>
          <a:p>
            <a:r>
              <a:rPr lang="en-US" dirty="0"/>
              <a:t>9508981101</a:t>
            </a:r>
          </a:p>
          <a:p>
            <a:r>
              <a:rPr lang="en-US" dirty="0"/>
              <a:t>laxmankrishnamurti@outlook.com </a:t>
            </a:r>
          </a:p>
        </p:txBody>
      </p:sp>
    </p:spTree>
    <p:extLst>
      <p:ext uri="{BB962C8B-B14F-4D97-AF65-F5344CB8AC3E}">
        <p14:creationId xmlns:p14="http://schemas.microsoft.com/office/powerpoint/2010/main" val="197317304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dirty="0">
                <a:latin typeface="Poppins" panose="00000500000000000000" pitchFamily="2" charset="0"/>
                <a:cs typeface="Poppins" panose="00000500000000000000" pitchFamily="2" charset="0"/>
              </a:rPr>
              <a:t>Agenda | </a:t>
            </a:r>
            <a:r>
              <a:rPr lang="hi-IN" dirty="0">
                <a:latin typeface="Poppins" panose="00000500000000000000" pitchFamily="2" charset="0"/>
                <a:cs typeface="Poppins" panose="00000500000000000000" pitchFamily="2" charset="0"/>
              </a:rPr>
              <a:t>कार्यसूची</a:t>
            </a:r>
            <a:endParaRPr lang="en-US"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399" y="2834640"/>
            <a:ext cx="6696891" cy="1676400"/>
          </a:xfrm>
        </p:spPr>
        <p:txBody>
          <a:bodyPr>
            <a:normAutofit fontScale="77500" lnSpcReduction="20000"/>
          </a:bodyPr>
          <a:lstStyle/>
          <a:p>
            <a:r>
              <a:rPr lang="en-US" dirty="0">
                <a:latin typeface="Poppins" panose="00000500000000000000" pitchFamily="2" charset="0"/>
                <a:cs typeface="Poppins" panose="00000500000000000000" pitchFamily="2" charset="0"/>
              </a:rPr>
              <a:t>What engineering is Not (Debunking Stereotypes) | </a:t>
            </a:r>
            <a:r>
              <a:rPr lang="hi-IN" dirty="0">
                <a:solidFill>
                  <a:schemeClr val="bg1">
                    <a:lumMod val="50000"/>
                  </a:schemeClr>
                </a:solidFill>
                <a:latin typeface="Poppins" panose="00000500000000000000" pitchFamily="2" charset="0"/>
                <a:cs typeface="Poppins" panose="00000500000000000000" pitchFamily="2" charset="0"/>
              </a:rPr>
              <a:t>इंजीनियरिंग क्या नहीं है (रूढ़िवादिता का खंडन)</a:t>
            </a:r>
            <a:endParaRPr lang="en-US" dirty="0">
              <a:solidFill>
                <a:schemeClr val="bg1">
                  <a:lumMod val="50000"/>
                </a:schemeClr>
              </a:solidFill>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What is Real Engineering | </a:t>
            </a:r>
            <a:r>
              <a:rPr lang="hi-IN" dirty="0">
                <a:solidFill>
                  <a:schemeClr val="bg1">
                    <a:lumMod val="50000"/>
                  </a:schemeClr>
                </a:solidFill>
                <a:latin typeface="Poppins" panose="00000500000000000000" pitchFamily="2" charset="0"/>
                <a:cs typeface="Poppins" panose="00000500000000000000" pitchFamily="2" charset="0"/>
              </a:rPr>
              <a:t>वास्तविक इंजीनियरिंग क्या है?</a:t>
            </a:r>
            <a:endParaRPr lang="en-US" dirty="0">
              <a:solidFill>
                <a:schemeClr val="bg1">
                  <a:lumMod val="50000"/>
                </a:schemeClr>
              </a:solidFill>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Sacrifices must be made | </a:t>
            </a:r>
            <a:r>
              <a:rPr lang="hi-IN" dirty="0">
                <a:solidFill>
                  <a:schemeClr val="bg1">
                    <a:lumMod val="50000"/>
                  </a:schemeClr>
                </a:solidFill>
                <a:latin typeface="Poppins" panose="00000500000000000000" pitchFamily="2" charset="0"/>
                <a:cs typeface="Poppins" panose="00000500000000000000" pitchFamily="2" charset="0"/>
              </a:rPr>
              <a:t>बलिदान देना होगा</a:t>
            </a:r>
            <a:endParaRPr lang="en-US" dirty="0">
              <a:solidFill>
                <a:schemeClr val="bg1">
                  <a:lumMod val="50000"/>
                </a:schemeClr>
              </a:solidFill>
              <a:latin typeface="Poppins" panose="00000500000000000000" pitchFamily="2" charset="0"/>
              <a:cs typeface="Poppins" panose="00000500000000000000" pitchFamily="2" charset="0"/>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a:t>What Engineering is not </a:t>
            </a:r>
            <a:r>
              <a:rPr lang="hi-IN" dirty="0">
                <a:solidFill>
                  <a:schemeClr val="bg1">
                    <a:lumMod val="50000"/>
                  </a:schemeClr>
                </a:solidFill>
              </a:rPr>
              <a:t>इंजीनियरिंग क्या नहीं है?</a:t>
            </a:r>
            <a:endParaRPr lang="en-US" dirty="0">
              <a:solidFill>
                <a:schemeClr val="bg1">
                  <a:lumMod val="50000"/>
                </a:schemeClr>
              </a:solidFill>
            </a:endParaRP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965460" cy="4361540"/>
          </a:xfrm>
        </p:spPr>
        <p:txBody>
          <a:bodyPr>
            <a:normAutofit fontScale="92500" lnSpcReduction="10000"/>
          </a:bodyPr>
          <a:lstStyle/>
          <a:p>
            <a:r>
              <a:rPr lang="en-US" dirty="0">
                <a:latin typeface="Poppins" panose="00000500000000000000" pitchFamily="2" charset="0"/>
                <a:cs typeface="Poppins" panose="00000500000000000000" pitchFamily="2" charset="0"/>
              </a:rPr>
              <a:t>Engineering is not just for “math geniuses”. </a:t>
            </a:r>
            <a:r>
              <a:rPr lang="en-US" sz="1500" dirty="0">
                <a:solidFill>
                  <a:schemeClr val="bg1">
                    <a:lumMod val="50000"/>
                  </a:schemeClr>
                </a:solidFill>
                <a:latin typeface="Poppins" panose="00000500000000000000" pitchFamily="2" charset="0"/>
                <a:cs typeface="Poppins" panose="00000500000000000000" pitchFamily="2" charset="0"/>
              </a:rPr>
              <a:t>(</a:t>
            </a:r>
            <a:r>
              <a:rPr lang="hi-IN" sz="1500" dirty="0">
                <a:solidFill>
                  <a:schemeClr val="bg1">
                    <a:lumMod val="50000"/>
                  </a:schemeClr>
                </a:solidFill>
                <a:latin typeface="Poppins" panose="00000500000000000000" pitchFamily="2" charset="0"/>
                <a:cs typeface="Poppins" panose="00000500000000000000" pitchFamily="2" charset="0"/>
              </a:rPr>
              <a:t>इंजीनियरिंग केवल “गणित प्रतिभाओं” के लिए नहीं है।</a:t>
            </a:r>
            <a:r>
              <a:rPr lang="en-US" sz="1500" dirty="0">
                <a:solidFill>
                  <a:schemeClr val="bg1">
                    <a:lumMod val="50000"/>
                  </a:schemeClr>
                </a:solidFill>
                <a:latin typeface="Poppins" panose="00000500000000000000" pitchFamily="2" charset="0"/>
                <a:cs typeface="Poppins" panose="00000500000000000000" pitchFamily="2" charset="0"/>
              </a:rPr>
              <a:t>)</a:t>
            </a:r>
            <a:endParaRPr lang="en-US" sz="1700" dirty="0">
              <a:solidFill>
                <a:schemeClr val="bg1">
                  <a:lumMod val="50000"/>
                </a:schemeClr>
              </a:solidFill>
              <a:latin typeface="Poppins" panose="00000500000000000000" pitchFamily="2" charset="0"/>
              <a:cs typeface="Poppins" panose="00000500000000000000" pitchFamily="2" charset="0"/>
            </a:endParaRPr>
          </a:p>
          <a:p>
            <a:pPr lvl="1"/>
            <a:r>
              <a:rPr lang="en-US" dirty="0">
                <a:latin typeface="Poppins" panose="00000500000000000000" pitchFamily="2" charset="0"/>
                <a:cs typeface="Poppins" panose="00000500000000000000" pitchFamily="2" charset="0"/>
              </a:rPr>
              <a:t>You don’t need to be a prodigy at calculus to be a great engineer. </a:t>
            </a:r>
            <a:r>
              <a:rPr lang="en-US" sz="1500" dirty="0">
                <a:solidFill>
                  <a:schemeClr val="bg1">
                    <a:lumMod val="50000"/>
                  </a:schemeClr>
                </a:solidFill>
                <a:latin typeface="Poppins" panose="00000500000000000000" pitchFamily="2" charset="0"/>
                <a:cs typeface="Poppins" panose="00000500000000000000" pitchFamily="2" charset="0"/>
              </a:rPr>
              <a:t>(</a:t>
            </a:r>
            <a:r>
              <a:rPr lang="hi-IN" sz="1500" dirty="0">
                <a:solidFill>
                  <a:schemeClr val="bg1">
                    <a:lumMod val="50000"/>
                  </a:schemeClr>
                </a:solidFill>
                <a:latin typeface="Poppins" panose="00000500000000000000" pitchFamily="2" charset="0"/>
                <a:cs typeface="Poppins" panose="00000500000000000000" pitchFamily="2" charset="0"/>
              </a:rPr>
              <a:t>एक महान इंजीनियर बनने के लिए आपको कैलकुलस में प्रतिभाशाली होने की आवश्यकता नहीं है।</a:t>
            </a:r>
            <a:r>
              <a:rPr lang="en-US" sz="1500" dirty="0">
                <a:solidFill>
                  <a:schemeClr val="bg1">
                    <a:lumMod val="50000"/>
                  </a:schemeClr>
                </a:solidFill>
                <a:latin typeface="Poppins" panose="00000500000000000000" pitchFamily="2" charset="0"/>
                <a:cs typeface="Poppins" panose="00000500000000000000" pitchFamily="2" charset="0"/>
              </a:rPr>
              <a:t>)</a:t>
            </a:r>
          </a:p>
          <a:p>
            <a:pPr lvl="1"/>
            <a:r>
              <a:rPr lang="en-US" dirty="0">
                <a:latin typeface="Poppins" panose="00000500000000000000" pitchFamily="2" charset="0"/>
                <a:cs typeface="Poppins" panose="00000500000000000000" pitchFamily="2" charset="0"/>
              </a:rPr>
              <a:t>Engineering is more about problem-solving, creativity, and persistence than raw math skills. </a:t>
            </a:r>
            <a:r>
              <a:rPr lang="en-US" sz="1500" dirty="0">
                <a:solidFill>
                  <a:schemeClr val="bg1">
                    <a:lumMod val="50000"/>
                  </a:schemeClr>
                </a:solidFill>
                <a:latin typeface="Poppins" panose="00000500000000000000" pitchFamily="2" charset="0"/>
                <a:cs typeface="Poppins" panose="00000500000000000000" pitchFamily="2" charset="0"/>
              </a:rPr>
              <a:t>(</a:t>
            </a:r>
            <a:r>
              <a:rPr lang="hi-IN" sz="1500" dirty="0">
                <a:solidFill>
                  <a:schemeClr val="bg1">
                    <a:lumMod val="50000"/>
                  </a:schemeClr>
                </a:solidFill>
                <a:latin typeface="Poppins" panose="00000500000000000000" pitchFamily="2" charset="0"/>
                <a:cs typeface="Poppins" panose="00000500000000000000" pitchFamily="2" charset="0"/>
              </a:rPr>
              <a:t>इंजीनियरिंग का संबंध मूल गणित कौशल से अधिक समस्या समाधान, रचनात्मकता और दृढ़ता से है।</a:t>
            </a:r>
            <a:r>
              <a:rPr lang="en-US" sz="1500" dirty="0">
                <a:solidFill>
                  <a:schemeClr val="bg1">
                    <a:lumMod val="50000"/>
                  </a:schemeClr>
                </a:solidFill>
                <a:latin typeface="Poppins" panose="00000500000000000000" pitchFamily="2" charset="0"/>
                <a:cs typeface="Poppins" panose="00000500000000000000" pitchFamily="2" charset="0"/>
              </a:rPr>
              <a:t>)</a:t>
            </a:r>
          </a:p>
          <a:p>
            <a:r>
              <a:rPr lang="en-US" dirty="0">
                <a:latin typeface="Poppins" panose="00000500000000000000" pitchFamily="2" charset="0"/>
                <a:cs typeface="Poppins" panose="00000500000000000000" pitchFamily="2" charset="0"/>
              </a:rPr>
              <a:t>Engineering is not a solitary job</a:t>
            </a:r>
            <a:r>
              <a:rPr lang="en-US" sz="1700" dirty="0">
                <a:solidFill>
                  <a:schemeClr val="bg1">
                    <a:lumMod val="50000"/>
                  </a:schemeClr>
                </a:solidFill>
                <a:latin typeface="Poppins" panose="00000500000000000000" pitchFamily="2" charset="0"/>
                <a:cs typeface="Poppins" panose="00000500000000000000" pitchFamily="2" charset="0"/>
              </a:rPr>
              <a:t>. </a:t>
            </a:r>
            <a:r>
              <a:rPr lang="en-US" sz="1500" dirty="0">
                <a:solidFill>
                  <a:schemeClr val="bg1">
                    <a:lumMod val="50000"/>
                  </a:schemeClr>
                </a:solidFill>
                <a:latin typeface="Poppins" panose="00000500000000000000" pitchFamily="2" charset="0"/>
                <a:cs typeface="Poppins" panose="00000500000000000000" pitchFamily="2" charset="0"/>
              </a:rPr>
              <a:t>(</a:t>
            </a:r>
            <a:r>
              <a:rPr lang="hi-IN" sz="1500" dirty="0">
                <a:solidFill>
                  <a:schemeClr val="bg1">
                    <a:lumMod val="50000"/>
                  </a:schemeClr>
                </a:solidFill>
                <a:latin typeface="Poppins" panose="00000500000000000000" pitchFamily="2" charset="0"/>
                <a:cs typeface="Poppins" panose="00000500000000000000" pitchFamily="2" charset="0"/>
              </a:rPr>
              <a:t>इंजीनियरिंग कोई एकाकी नौकरी नहीं है।</a:t>
            </a:r>
            <a:r>
              <a:rPr lang="en-US" sz="1500" dirty="0">
                <a:solidFill>
                  <a:schemeClr val="bg1">
                    <a:lumMod val="50000"/>
                  </a:schemeClr>
                </a:solidFill>
                <a:latin typeface="Poppins" panose="00000500000000000000" pitchFamily="2" charset="0"/>
                <a:cs typeface="Poppins" panose="00000500000000000000" pitchFamily="2" charset="0"/>
              </a:rPr>
              <a:t>)</a:t>
            </a:r>
          </a:p>
          <a:p>
            <a:pPr lvl="1"/>
            <a:r>
              <a:rPr lang="en-US" dirty="0">
                <a:latin typeface="Poppins" panose="00000500000000000000" pitchFamily="2" charset="0"/>
                <a:cs typeface="Poppins" panose="00000500000000000000" pitchFamily="2" charset="0"/>
              </a:rPr>
              <a:t>The “lonely engineer” stereotype is false. </a:t>
            </a:r>
            <a:r>
              <a:rPr lang="en-US" sz="1500" dirty="0">
                <a:solidFill>
                  <a:schemeClr val="bg1">
                    <a:lumMod val="50000"/>
                  </a:schemeClr>
                </a:solidFill>
                <a:latin typeface="Poppins" panose="00000500000000000000" pitchFamily="2" charset="0"/>
                <a:cs typeface="Poppins" panose="00000500000000000000" pitchFamily="2" charset="0"/>
              </a:rPr>
              <a:t>(</a:t>
            </a:r>
            <a:r>
              <a:rPr lang="hi-IN" sz="1500" dirty="0">
                <a:solidFill>
                  <a:schemeClr val="bg1">
                    <a:lumMod val="50000"/>
                  </a:schemeClr>
                </a:solidFill>
                <a:latin typeface="Poppins" panose="00000500000000000000" pitchFamily="2" charset="0"/>
                <a:cs typeface="Poppins" panose="00000500000000000000" pitchFamily="2" charset="0"/>
              </a:rPr>
              <a:t>“अकेला इंजीनियर” वाली रूढ़िवादिता गलत है।</a:t>
            </a:r>
            <a:r>
              <a:rPr lang="en-US" sz="1500" dirty="0">
                <a:solidFill>
                  <a:schemeClr val="bg1">
                    <a:lumMod val="50000"/>
                  </a:schemeClr>
                </a:solidFill>
                <a:latin typeface="Poppins" panose="00000500000000000000" pitchFamily="2" charset="0"/>
                <a:cs typeface="Poppins" panose="00000500000000000000" pitchFamily="2" charset="0"/>
              </a:rPr>
              <a:t>)</a:t>
            </a:r>
            <a:endParaRPr lang="en-US" dirty="0">
              <a:solidFill>
                <a:schemeClr val="bg1">
                  <a:lumMod val="50000"/>
                </a:schemeClr>
              </a:solidFill>
              <a:latin typeface="Poppins" panose="00000500000000000000" pitchFamily="2" charset="0"/>
              <a:cs typeface="Poppins" panose="00000500000000000000" pitchFamily="2" charset="0"/>
            </a:endParaRPr>
          </a:p>
          <a:p>
            <a:pPr lvl="1"/>
            <a:r>
              <a:rPr lang="en-US" dirty="0">
                <a:latin typeface="Poppins" panose="00000500000000000000" pitchFamily="2" charset="0"/>
                <a:cs typeface="Poppins" panose="00000500000000000000" pitchFamily="2" charset="0"/>
              </a:rPr>
              <a:t>Real-world engineering is highly collaborative – teams work together across discipline, often with designers, clients, and even marketing teams. </a:t>
            </a:r>
            <a:r>
              <a:rPr lang="en-US" sz="1500" dirty="0">
                <a:solidFill>
                  <a:schemeClr val="bg1">
                    <a:lumMod val="50000"/>
                  </a:schemeClr>
                </a:solidFill>
                <a:latin typeface="Poppins" panose="00000500000000000000" pitchFamily="2" charset="0"/>
                <a:cs typeface="Poppins" panose="00000500000000000000" pitchFamily="2" charset="0"/>
              </a:rPr>
              <a:t>(</a:t>
            </a:r>
            <a:r>
              <a:rPr lang="hi-IN" sz="1500" dirty="0">
                <a:solidFill>
                  <a:schemeClr val="bg1">
                    <a:lumMod val="50000"/>
                  </a:schemeClr>
                </a:solidFill>
                <a:latin typeface="Poppins" panose="00000500000000000000" pitchFamily="2" charset="0"/>
                <a:cs typeface="Poppins" panose="00000500000000000000" pitchFamily="2" charset="0"/>
              </a:rPr>
              <a:t>वास्तविक दुनिया की इंजीनियरिंग अत्यधिक सहयोगात्मक होती है - टीमें विभिन्न विषयों में एक साथ मिलकर काम करती हैं, अक्सर डिजाइनरों, ग्राहकों और यहां तक कि विपणन टीमों के साथ भी।</a:t>
            </a:r>
            <a:r>
              <a:rPr lang="en-US" sz="1500" dirty="0">
                <a:solidFill>
                  <a:schemeClr val="bg1">
                    <a:lumMod val="50000"/>
                  </a:schemeClr>
                </a:solidFill>
                <a:latin typeface="Poppins" panose="00000500000000000000" pitchFamily="2" charset="0"/>
                <a:cs typeface="Poppins" panose="00000500000000000000" pitchFamily="2" charset="0"/>
              </a:rPr>
              <a:t>)</a:t>
            </a:r>
            <a:endParaRPr lang="en-US" dirty="0">
              <a:solidFill>
                <a:schemeClr val="bg1">
                  <a:lumMod val="50000"/>
                </a:schemeClr>
              </a:solidFill>
              <a:latin typeface="Poppins" panose="00000500000000000000" pitchFamily="2" charset="0"/>
              <a:cs typeface="Poppins" panose="00000500000000000000" pitchFamily="2" charset="0"/>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68568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arn(inVertical)">
                                      <p:cBhvr>
                                        <p:cTn id="23" dur="500"/>
                                        <p:tgtEl>
                                          <p:spTgt spid="3">
                                            <p:txEl>
                                              <p:pRg st="3" end="3"/>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arn(inVertical)">
                                      <p:cBhvr>
                                        <p:cTn id="26" dur="500"/>
                                        <p:tgtEl>
                                          <p:spTgt spid="3">
                                            <p:txEl>
                                              <p:pRg st="4" end="4"/>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arn(inVertical)">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6B1BE-1D21-C12C-832A-C40C2A9CBA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18152-9ECC-4EBC-BF57-D5FCEF7A2087}"/>
              </a:ext>
            </a:extLst>
          </p:cNvPr>
          <p:cNvSpPr>
            <a:spLocks noGrp="1"/>
          </p:cNvSpPr>
          <p:nvPr>
            <p:ph type="title"/>
          </p:nvPr>
        </p:nvSpPr>
        <p:spPr>
          <a:xfrm>
            <a:off x="3460565" y="1057274"/>
            <a:ext cx="7965461" cy="994164"/>
          </a:xfrm>
        </p:spPr>
        <p:txBody>
          <a:bodyPr/>
          <a:lstStyle/>
          <a:p>
            <a:r>
              <a:rPr lang="en-US" dirty="0">
                <a:latin typeface="Poppins" panose="00000500000000000000" pitchFamily="2" charset="0"/>
                <a:cs typeface="Poppins" panose="00000500000000000000" pitchFamily="2" charset="0"/>
              </a:rPr>
              <a:t>What Engineering is not</a:t>
            </a:r>
            <a:br>
              <a:rPr lang="en-US" dirty="0">
                <a:latin typeface="Poppins" panose="00000500000000000000" pitchFamily="2" charset="0"/>
                <a:cs typeface="Poppins" panose="00000500000000000000" pitchFamily="2" charset="0"/>
              </a:rPr>
            </a:br>
            <a:r>
              <a:rPr lang="hi-IN" dirty="0">
                <a:solidFill>
                  <a:schemeClr val="bg1">
                    <a:lumMod val="50000"/>
                  </a:schemeClr>
                </a:solidFill>
                <a:latin typeface="Poppins" panose="00000500000000000000" pitchFamily="2" charset="0"/>
                <a:cs typeface="Poppins" panose="00000500000000000000" pitchFamily="2" charset="0"/>
              </a:rPr>
              <a:t>इंजीनियरिंग क्या नहीं है?</a:t>
            </a:r>
            <a:endParaRPr lang="en-US"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5C33B048-331C-4450-3F5E-E1E41A12FA54}"/>
              </a:ext>
            </a:extLst>
          </p:cNvPr>
          <p:cNvSpPr>
            <a:spLocks noGrp="1"/>
          </p:cNvSpPr>
          <p:nvPr>
            <p:ph sz="half" idx="2"/>
          </p:nvPr>
        </p:nvSpPr>
        <p:spPr>
          <a:xfrm>
            <a:off x="3460565" y="2303029"/>
            <a:ext cx="7965460" cy="4361540"/>
          </a:xfrm>
        </p:spPr>
        <p:txBody>
          <a:bodyPr>
            <a:normAutofit/>
          </a:bodyPr>
          <a:lstStyle/>
          <a:p>
            <a:r>
              <a:rPr lang="en-US" dirty="0">
                <a:latin typeface="Poppins" panose="00000500000000000000" pitchFamily="2" charset="0"/>
                <a:cs typeface="Poppins" panose="00000500000000000000" pitchFamily="2" charset="0"/>
              </a:rPr>
              <a:t>Engineering is not just about machine or coding</a:t>
            </a:r>
            <a:r>
              <a:rPr lang="en-US" sz="1600" dirty="0">
                <a:solidFill>
                  <a:schemeClr val="bg1">
                    <a:lumMod val="50000"/>
                  </a:schemeClr>
                </a:solidFill>
                <a:latin typeface="Poppins" panose="00000500000000000000" pitchFamily="2" charset="0"/>
                <a:cs typeface="Poppins" panose="00000500000000000000" pitchFamily="2" charset="0"/>
              </a:rPr>
              <a:t>. </a:t>
            </a:r>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इंजीनियरिंग केवल मशीन या कोडिंग के बारे में नहीं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US" sz="1600" dirty="0">
              <a:solidFill>
                <a:schemeClr val="bg1">
                  <a:lumMod val="50000"/>
                </a:schemeClr>
              </a:solidFill>
              <a:latin typeface="Poppins" panose="00000500000000000000" pitchFamily="2" charset="0"/>
              <a:cs typeface="Poppins" panose="00000500000000000000" pitchFamily="2" charset="0"/>
            </a:endParaRPr>
          </a:p>
          <a:p>
            <a:pPr lvl="1"/>
            <a:r>
              <a:rPr lang="en-US" dirty="0">
                <a:latin typeface="Poppins" panose="00000500000000000000" pitchFamily="2" charset="0"/>
                <a:cs typeface="Poppins" panose="00000500000000000000" pitchFamily="2" charset="0"/>
              </a:rPr>
              <a:t>Engineering includes bioengineering, environmental design, materials science, systems thinking and more</a:t>
            </a:r>
            <a:r>
              <a:rPr lang="en-US" sz="1600" dirty="0">
                <a:latin typeface="Poppins" panose="00000500000000000000" pitchFamily="2" charset="0"/>
                <a:cs typeface="Poppins" panose="00000500000000000000" pitchFamily="2" charset="0"/>
              </a:rPr>
              <a:t>. </a:t>
            </a:r>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इंजीनियरिंग में बायोइंजीनियरिंग, पर्यावरण डिजाइन, सामग्री विज्ञान, सिस्टम थिंकिंग आदि शामिल हैं।</a:t>
            </a:r>
            <a:r>
              <a:rPr lang="en-US" sz="1400" dirty="0">
                <a:solidFill>
                  <a:schemeClr val="bg1">
                    <a:lumMod val="50000"/>
                  </a:schemeClr>
                </a:solidFill>
                <a:latin typeface="Poppins" panose="00000500000000000000" pitchFamily="2" charset="0"/>
                <a:cs typeface="Poppins" panose="00000500000000000000" pitchFamily="2" charset="0"/>
              </a:rPr>
              <a:t>)</a:t>
            </a:r>
          </a:p>
          <a:p>
            <a:pPr lvl="1"/>
            <a:r>
              <a:rPr lang="en-US" dirty="0">
                <a:latin typeface="Poppins" panose="00000500000000000000" pitchFamily="2" charset="0"/>
                <a:cs typeface="Poppins" panose="00000500000000000000" pitchFamily="2" charset="0"/>
              </a:rPr>
              <a:t>It’s not limited to computers or engines – it’s applied to health, sustainability, finance and beyond</a:t>
            </a:r>
            <a:r>
              <a:rPr lang="en-US" sz="1600" dirty="0">
                <a:solidFill>
                  <a:schemeClr val="bg1">
                    <a:lumMod val="50000"/>
                  </a:schemeClr>
                </a:solidFill>
                <a:latin typeface="Poppins" panose="00000500000000000000" pitchFamily="2" charset="0"/>
                <a:cs typeface="Poppins" panose="00000500000000000000" pitchFamily="2" charset="0"/>
              </a:rPr>
              <a:t>. </a:t>
            </a:r>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यह केवल कंप्यूटर या इंजन तक ही सीमित नहीं है - इसका प्रयोग स्वास्थ्य, स्थिरता, वित्त और उससे भी आगे तक किया जाता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US" dirty="0">
              <a:solidFill>
                <a:schemeClr val="bg1">
                  <a:lumMod val="50000"/>
                </a:schemeClr>
              </a:solidFill>
              <a:latin typeface="Poppins" panose="00000500000000000000" pitchFamily="2" charset="0"/>
              <a:cs typeface="Poppins" panose="00000500000000000000" pitchFamily="2" charset="0"/>
            </a:endParaRPr>
          </a:p>
        </p:txBody>
      </p:sp>
      <p:sp>
        <p:nvSpPr>
          <p:cNvPr id="23" name="Slide Number Placeholder 22">
            <a:extLst>
              <a:ext uri="{FF2B5EF4-FFF2-40B4-BE49-F238E27FC236}">
                <a16:creationId xmlns:a16="http://schemas.microsoft.com/office/drawing/2014/main" id="{896DFBE0-A379-F29D-AA81-6A2CB6117B6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4</a:t>
            </a:fld>
            <a:endParaRPr lang="en-US" dirty="0"/>
          </a:p>
        </p:txBody>
      </p:sp>
    </p:spTree>
    <p:extLst>
      <p:ext uri="{BB962C8B-B14F-4D97-AF65-F5344CB8AC3E}">
        <p14:creationId xmlns:p14="http://schemas.microsoft.com/office/powerpoint/2010/main" val="3507353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B42F9-9837-92AA-9D2D-51E5764042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2F892B-19ED-A418-8FB6-46E345F0DF49}"/>
              </a:ext>
            </a:extLst>
          </p:cNvPr>
          <p:cNvSpPr>
            <a:spLocks noGrp="1"/>
          </p:cNvSpPr>
          <p:nvPr>
            <p:ph type="title"/>
          </p:nvPr>
        </p:nvSpPr>
        <p:spPr>
          <a:xfrm>
            <a:off x="3460565" y="1057274"/>
            <a:ext cx="7965461" cy="994164"/>
          </a:xfrm>
        </p:spPr>
        <p:txBody>
          <a:bodyPr/>
          <a:lstStyle/>
          <a:p>
            <a:r>
              <a:rPr lang="en-US" dirty="0">
                <a:latin typeface="Poppins" panose="00000500000000000000" pitchFamily="2" charset="0"/>
                <a:cs typeface="Poppins" panose="00000500000000000000" pitchFamily="2" charset="0"/>
              </a:rPr>
              <a:t>What Engineering is not</a:t>
            </a:r>
            <a:br>
              <a:rPr lang="en-US" dirty="0">
                <a:latin typeface="Poppins" panose="00000500000000000000" pitchFamily="2" charset="0"/>
                <a:cs typeface="Poppins" panose="00000500000000000000" pitchFamily="2" charset="0"/>
              </a:rPr>
            </a:br>
            <a:r>
              <a:rPr lang="hi-IN" dirty="0">
                <a:solidFill>
                  <a:schemeClr val="bg1">
                    <a:lumMod val="50000"/>
                  </a:schemeClr>
                </a:solidFill>
                <a:latin typeface="Poppins" panose="00000500000000000000" pitchFamily="2" charset="0"/>
                <a:cs typeface="Poppins" panose="00000500000000000000" pitchFamily="2" charset="0"/>
              </a:rPr>
              <a:t>इंजीनियरिंग क्या नहीं है?</a:t>
            </a:r>
            <a:endParaRPr lang="en-US"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14E67355-F83C-7532-DD5C-C8763AEDB705}"/>
              </a:ext>
            </a:extLst>
          </p:cNvPr>
          <p:cNvSpPr>
            <a:spLocks noGrp="1"/>
          </p:cNvSpPr>
          <p:nvPr>
            <p:ph sz="half" idx="2"/>
          </p:nvPr>
        </p:nvSpPr>
        <p:spPr>
          <a:xfrm>
            <a:off x="3460565" y="2180024"/>
            <a:ext cx="7965460" cy="4677975"/>
          </a:xfrm>
        </p:spPr>
        <p:txBody>
          <a:bodyPr>
            <a:normAutofit lnSpcReduction="10000"/>
          </a:bodyPr>
          <a:lstStyle/>
          <a:p>
            <a:r>
              <a:rPr lang="en-US" dirty="0">
                <a:latin typeface="Poppins" panose="00000500000000000000" pitchFamily="2" charset="0"/>
                <a:cs typeface="Poppins" panose="00000500000000000000" pitchFamily="2" charset="0"/>
              </a:rPr>
              <a:t>Engineering is boring or rigid. </a:t>
            </a:r>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इंजीनियरिंग उबाऊ या कठोर है।</a:t>
            </a:r>
            <a:r>
              <a:rPr lang="en-US" sz="1400" dirty="0">
                <a:solidFill>
                  <a:schemeClr val="bg1">
                    <a:lumMod val="50000"/>
                  </a:schemeClr>
                </a:solidFill>
                <a:latin typeface="Poppins" panose="00000500000000000000" pitchFamily="2" charset="0"/>
                <a:cs typeface="Poppins" panose="00000500000000000000" pitchFamily="2" charset="0"/>
              </a:rPr>
              <a:t>)</a:t>
            </a:r>
          </a:p>
          <a:p>
            <a:pPr lvl="1"/>
            <a:r>
              <a:rPr lang="en-US" dirty="0">
                <a:latin typeface="Poppins" panose="00000500000000000000" pitchFamily="2" charset="0"/>
                <a:cs typeface="Poppins" panose="00000500000000000000" pitchFamily="2" charset="0"/>
              </a:rPr>
              <a:t>Far from it – engineering is deeply creative. </a:t>
            </a:r>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इससे कहीं परे - इंजीनियरिंग अत्यंत रचनात्मक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US" dirty="0">
              <a:solidFill>
                <a:schemeClr val="bg1">
                  <a:lumMod val="50000"/>
                </a:schemeClr>
              </a:solidFill>
              <a:latin typeface="Poppins" panose="00000500000000000000" pitchFamily="2" charset="0"/>
              <a:cs typeface="Poppins" panose="00000500000000000000" pitchFamily="2" charset="0"/>
            </a:endParaRPr>
          </a:p>
          <a:p>
            <a:pPr lvl="1"/>
            <a:r>
              <a:rPr lang="en-US" dirty="0">
                <a:latin typeface="Poppins" panose="00000500000000000000" pitchFamily="2" charset="0"/>
                <a:cs typeface="Poppins" panose="00000500000000000000" pitchFamily="2" charset="0"/>
              </a:rPr>
              <a:t>It involves innovation, exploration, and designing  “novel solutions” to real-world problems – from space exploration to wearable tech. </a:t>
            </a:r>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इसमें नवाचार, अन्वेषण और वास्तविक दुनिया की समस्याओं के लिए "नवीन समाधान" तैयार करना शामिल है - अंतरिक्ष अन्वेषण से लेकर पहनने योग्य तकनीक तक।</a:t>
            </a:r>
            <a:r>
              <a:rPr lang="en-US" sz="1400" dirty="0">
                <a:solidFill>
                  <a:schemeClr val="bg1">
                    <a:lumMod val="50000"/>
                  </a:schemeClr>
                </a:solidFill>
                <a:latin typeface="Poppins" panose="00000500000000000000" pitchFamily="2" charset="0"/>
                <a:cs typeface="Poppins" panose="00000500000000000000" pitchFamily="2" charset="0"/>
              </a:rPr>
              <a:t>)</a:t>
            </a:r>
          </a:p>
          <a:p>
            <a:r>
              <a:rPr lang="en-US" dirty="0">
                <a:latin typeface="Poppins" panose="00000500000000000000" pitchFamily="2" charset="0"/>
                <a:cs typeface="Poppins" panose="00000500000000000000" pitchFamily="2" charset="0"/>
              </a:rPr>
              <a:t>Engineering is not only for men</a:t>
            </a:r>
            <a:r>
              <a:rPr lang="en-US" sz="1500" dirty="0">
                <a:solidFill>
                  <a:schemeClr val="bg1">
                    <a:lumMod val="50000"/>
                  </a:schemeClr>
                </a:solidFill>
                <a:latin typeface="Poppins" panose="00000500000000000000" pitchFamily="2" charset="0"/>
                <a:cs typeface="Poppins" panose="00000500000000000000" pitchFamily="2" charset="0"/>
              </a:rPr>
              <a:t>. (</a:t>
            </a:r>
            <a:r>
              <a:rPr lang="hi-IN" sz="1500" dirty="0">
                <a:solidFill>
                  <a:schemeClr val="bg1">
                    <a:lumMod val="50000"/>
                  </a:schemeClr>
                </a:solidFill>
                <a:latin typeface="Poppins" panose="00000500000000000000" pitchFamily="2" charset="0"/>
                <a:cs typeface="Poppins" panose="00000500000000000000" pitchFamily="2" charset="0"/>
              </a:rPr>
              <a:t>इंजीनियरिंग केवल पुरुषों के लिए नहीं है।</a:t>
            </a:r>
            <a:r>
              <a:rPr lang="en-US" sz="1500" dirty="0">
                <a:solidFill>
                  <a:schemeClr val="bg1">
                    <a:lumMod val="50000"/>
                  </a:schemeClr>
                </a:solidFill>
                <a:latin typeface="Poppins" panose="00000500000000000000" pitchFamily="2" charset="0"/>
                <a:cs typeface="Poppins" panose="00000500000000000000" pitchFamily="2" charset="0"/>
              </a:rPr>
              <a:t>)</a:t>
            </a:r>
          </a:p>
          <a:p>
            <a:pPr lvl="1"/>
            <a:r>
              <a:rPr lang="en-US" dirty="0">
                <a:latin typeface="Poppins" panose="00000500000000000000" pitchFamily="2" charset="0"/>
                <a:cs typeface="Poppins" panose="00000500000000000000" pitchFamily="2" charset="0"/>
              </a:rPr>
              <a:t>The stereotype that engineering is a “male profession” is outdated and harmful. </a:t>
            </a:r>
            <a:r>
              <a:rPr lang="en-US" sz="1500" dirty="0">
                <a:solidFill>
                  <a:schemeClr val="bg1">
                    <a:lumMod val="50000"/>
                  </a:schemeClr>
                </a:solidFill>
                <a:latin typeface="Poppins" panose="00000500000000000000" pitchFamily="2" charset="0"/>
                <a:cs typeface="Poppins" panose="00000500000000000000" pitchFamily="2" charset="0"/>
              </a:rPr>
              <a:t>(</a:t>
            </a:r>
            <a:r>
              <a:rPr lang="hi-IN" sz="1500" dirty="0">
                <a:solidFill>
                  <a:schemeClr val="bg1">
                    <a:lumMod val="50000"/>
                  </a:schemeClr>
                </a:solidFill>
                <a:latin typeface="Poppins" panose="00000500000000000000" pitchFamily="2" charset="0"/>
                <a:cs typeface="Poppins" panose="00000500000000000000" pitchFamily="2" charset="0"/>
              </a:rPr>
              <a:t>यह रूढ़िबद्ध धारणा कि इंजीनियरिंग एक "पुरुषों का पेशा" है, पुरानी और हानिकारक है।</a:t>
            </a:r>
            <a:r>
              <a:rPr lang="en-US" sz="1500" dirty="0">
                <a:solidFill>
                  <a:schemeClr val="bg1">
                    <a:lumMod val="50000"/>
                  </a:schemeClr>
                </a:solidFill>
                <a:latin typeface="Poppins" panose="00000500000000000000" pitchFamily="2" charset="0"/>
                <a:cs typeface="Poppins" panose="00000500000000000000" pitchFamily="2" charset="0"/>
              </a:rPr>
              <a:t>)</a:t>
            </a:r>
          </a:p>
          <a:p>
            <a:pPr lvl="1"/>
            <a:r>
              <a:rPr lang="en-US" dirty="0">
                <a:latin typeface="Poppins" panose="00000500000000000000" pitchFamily="2" charset="0"/>
                <a:cs typeface="Poppins" panose="00000500000000000000" pitchFamily="2" charset="0"/>
              </a:rPr>
              <a:t>Women and underrepresented groups have always contributed – and continue to </a:t>
            </a:r>
            <a:r>
              <a:rPr lang="en-US" b="1" dirty="0">
                <a:latin typeface="Poppins" panose="00000500000000000000" pitchFamily="2" charset="0"/>
                <a:cs typeface="Poppins" panose="00000500000000000000" pitchFamily="2" charset="0"/>
              </a:rPr>
              <a:t>reshape the future </a:t>
            </a:r>
            <a:r>
              <a:rPr lang="en-US" dirty="0">
                <a:latin typeface="Poppins" panose="00000500000000000000" pitchFamily="2" charset="0"/>
                <a:cs typeface="Poppins" panose="00000500000000000000" pitchFamily="2" charset="0"/>
              </a:rPr>
              <a:t>of engineering. </a:t>
            </a:r>
            <a:r>
              <a:rPr lang="en-US" sz="1600" dirty="0">
                <a:solidFill>
                  <a:schemeClr val="bg1">
                    <a:lumMod val="50000"/>
                  </a:schemeClr>
                </a:solidFill>
                <a:latin typeface="Poppins" panose="00000500000000000000" pitchFamily="2" charset="0"/>
                <a:cs typeface="Poppins" panose="00000500000000000000" pitchFamily="2" charset="0"/>
              </a:rPr>
              <a:t>(</a:t>
            </a:r>
            <a:r>
              <a:rPr lang="hi-IN" sz="1600" dirty="0">
                <a:solidFill>
                  <a:schemeClr val="bg1">
                    <a:lumMod val="50000"/>
                  </a:schemeClr>
                </a:solidFill>
                <a:latin typeface="Poppins" panose="00000500000000000000" pitchFamily="2" charset="0"/>
                <a:cs typeface="Poppins" panose="00000500000000000000" pitchFamily="2" charset="0"/>
              </a:rPr>
              <a:t>महिलाओं और कम प्रतिनिधित्व वाले समूहों ने हमेशा योगदान दिया है - और इंजीनियरिंग के भविष्य को नया आकार देने में लगे हुए हैं।</a:t>
            </a:r>
            <a:r>
              <a:rPr lang="en-US" sz="1600" dirty="0">
                <a:solidFill>
                  <a:schemeClr val="bg1">
                    <a:lumMod val="50000"/>
                  </a:schemeClr>
                </a:solidFill>
                <a:latin typeface="Poppins" panose="00000500000000000000" pitchFamily="2" charset="0"/>
                <a:cs typeface="Poppins" panose="00000500000000000000" pitchFamily="2" charset="0"/>
              </a:rPr>
              <a:t>)</a:t>
            </a:r>
          </a:p>
          <a:p>
            <a:pPr lvl="1"/>
            <a:endParaRPr lang="en-US" dirty="0">
              <a:latin typeface="Poppins" panose="00000500000000000000" pitchFamily="2" charset="0"/>
              <a:cs typeface="Poppins" panose="00000500000000000000" pitchFamily="2" charset="0"/>
            </a:endParaRPr>
          </a:p>
        </p:txBody>
      </p:sp>
      <p:sp>
        <p:nvSpPr>
          <p:cNvPr id="23" name="Slide Number Placeholder 22">
            <a:extLst>
              <a:ext uri="{FF2B5EF4-FFF2-40B4-BE49-F238E27FC236}">
                <a16:creationId xmlns:a16="http://schemas.microsoft.com/office/drawing/2014/main" id="{93BE0DF1-DA58-D0A6-CD40-894C1DE8F319}"/>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3771820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arn(inVertical)">
                                      <p:cBhvr>
                                        <p:cTn id="23" dur="500"/>
                                        <p:tgtEl>
                                          <p:spTgt spid="3">
                                            <p:txEl>
                                              <p:pRg st="3" end="3"/>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arn(inVertical)">
                                      <p:cBhvr>
                                        <p:cTn id="26" dur="500"/>
                                        <p:tgtEl>
                                          <p:spTgt spid="3">
                                            <p:txEl>
                                              <p:pRg st="4" end="4"/>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arn(inVertical)">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latin typeface="Poppins" panose="00000500000000000000" pitchFamily="2" charset="0"/>
                <a:cs typeface="Poppins" panose="00000500000000000000" pitchFamily="2" charset="0"/>
              </a:rPr>
              <a:t>What is real engineering</a:t>
            </a:r>
            <a:br>
              <a:rPr lang="en-US" dirty="0">
                <a:latin typeface="Poppins" panose="00000500000000000000" pitchFamily="2" charset="0"/>
                <a:cs typeface="Poppins" panose="00000500000000000000" pitchFamily="2" charset="0"/>
              </a:rPr>
            </a:br>
            <a:r>
              <a:rPr lang="hi-IN" dirty="0">
                <a:solidFill>
                  <a:schemeClr val="bg1">
                    <a:lumMod val="50000"/>
                  </a:schemeClr>
                </a:solidFill>
                <a:latin typeface="Poppins" panose="00000500000000000000" pitchFamily="2" charset="0"/>
                <a:cs typeface="Poppins" panose="00000500000000000000" pitchFamily="2" charset="0"/>
              </a:rPr>
              <a:t>असली इंजीनियरिंग क्या है?</a:t>
            </a:r>
            <a:endParaRPr lang="en-US" dirty="0">
              <a:solidFill>
                <a:schemeClr val="bg1">
                  <a:lumMod val="50000"/>
                </a:schemeClr>
              </a:solidFill>
              <a:latin typeface="Poppins" panose="00000500000000000000" pitchFamily="2" charset="0"/>
              <a:cs typeface="Poppins" panose="00000500000000000000" pitchFamily="2" charset="0"/>
            </a:endParaRP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7506789" cy="3720337"/>
          </a:xfrm>
        </p:spPr>
        <p:txBody>
          <a:bodyPr>
            <a:normAutofit/>
          </a:bodyPr>
          <a:lstStyle/>
          <a:p>
            <a:r>
              <a:rPr lang="en-US" dirty="0">
                <a:latin typeface="Poppins" panose="00000500000000000000" pitchFamily="2" charset="0"/>
                <a:cs typeface="Poppins" panose="00000500000000000000" pitchFamily="2" charset="0"/>
              </a:rPr>
              <a:t>Formal Definition of Engineering :- Actually, engineering is a field in which practical solutions are found using science, </a:t>
            </a:r>
            <a:r>
              <a:rPr lang="en-US" dirty="0" err="1">
                <a:latin typeface="Poppins" panose="00000500000000000000" pitchFamily="2" charset="0"/>
                <a:cs typeface="Poppins" panose="00000500000000000000" pitchFamily="2" charset="0"/>
              </a:rPr>
              <a:t>maths</a:t>
            </a:r>
            <a:r>
              <a:rPr lang="en-US" dirty="0">
                <a:latin typeface="Poppins" panose="00000500000000000000" pitchFamily="2" charset="0"/>
                <a:cs typeface="Poppins" panose="00000500000000000000" pitchFamily="2" charset="0"/>
              </a:rPr>
              <a:t> and technology. It is the process of thinking and implementing innovative and efficient ways to find a solution to any problem.  </a:t>
            </a:r>
          </a:p>
          <a:p>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दरअसल, इंजीनियरिंग एक ऐसा क्षेत्र है जिसमें विज्ञान, गणित और तकनीक का इस्तेमाल करके व्यावहारिक समाधान ढूँढे जाते हैं। यह किसी भी समस्या का समाधान ढूँढने के लिए नए और कुशल तरीके सोचने और उन्हें लागू करने की प्रक्रिया है।</a:t>
            </a:r>
            <a:r>
              <a:rPr lang="en-US" sz="1400" dirty="0">
                <a:solidFill>
                  <a:schemeClr val="bg1">
                    <a:lumMod val="50000"/>
                  </a:schemeClr>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2468595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arn(inVertical)">
                                      <p:cBhvr>
                                        <p:cTn id="12" dur="500"/>
                                        <p:tgtEl>
                                          <p:spTgt spid="16">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barn(inVertical)">
                                      <p:cBhvr>
                                        <p:cTn id="15"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E5801-BDC4-01E9-A1A7-AA6916BC4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8667B-8471-65D0-71DC-1B9328D7D465}"/>
              </a:ext>
            </a:extLst>
          </p:cNvPr>
          <p:cNvSpPr>
            <a:spLocks noGrp="1"/>
          </p:cNvSpPr>
          <p:nvPr>
            <p:ph type="title"/>
          </p:nvPr>
        </p:nvSpPr>
        <p:spPr>
          <a:xfrm>
            <a:off x="914399" y="834635"/>
            <a:ext cx="7796464" cy="1222385"/>
          </a:xfrm>
        </p:spPr>
        <p:txBody>
          <a:bodyPr/>
          <a:lstStyle/>
          <a:p>
            <a:r>
              <a:rPr lang="en-US" dirty="0">
                <a:latin typeface="Poppins" panose="00000500000000000000" pitchFamily="2" charset="0"/>
                <a:cs typeface="Poppins" panose="00000500000000000000" pitchFamily="2" charset="0"/>
              </a:rPr>
              <a:t>Think for a moment </a:t>
            </a:r>
            <a:br>
              <a:rPr lang="en-US" dirty="0">
                <a:latin typeface="Poppins" panose="00000500000000000000" pitchFamily="2" charset="0"/>
                <a:cs typeface="Poppins" panose="00000500000000000000" pitchFamily="2" charset="0"/>
              </a:rPr>
            </a:br>
            <a:r>
              <a:rPr lang="hi-IN" sz="3200" dirty="0">
                <a:solidFill>
                  <a:schemeClr val="bg1">
                    <a:lumMod val="50000"/>
                  </a:schemeClr>
                </a:solidFill>
                <a:latin typeface="Poppins" panose="00000500000000000000" pitchFamily="2" charset="0"/>
                <a:cs typeface="Poppins" panose="00000500000000000000" pitchFamily="2" charset="0"/>
              </a:rPr>
              <a:t>एक पल के लिए सोचो</a:t>
            </a:r>
            <a:endParaRPr lang="en-US" dirty="0">
              <a:solidFill>
                <a:schemeClr val="bg1">
                  <a:lumMod val="50000"/>
                </a:schemeClr>
              </a:solidFill>
              <a:latin typeface="Poppins" panose="00000500000000000000" pitchFamily="2" charset="0"/>
              <a:cs typeface="Poppins" panose="00000500000000000000" pitchFamily="2" charset="0"/>
            </a:endParaRPr>
          </a:p>
        </p:txBody>
      </p:sp>
      <p:sp>
        <p:nvSpPr>
          <p:cNvPr id="3" name="Slide Number Placeholder 2">
            <a:extLst>
              <a:ext uri="{FF2B5EF4-FFF2-40B4-BE49-F238E27FC236}">
                <a16:creationId xmlns:a16="http://schemas.microsoft.com/office/drawing/2014/main" id="{9EDF7292-430D-AC57-CB82-D6FEF97CC869}"/>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6" name="TextBox 5">
            <a:extLst>
              <a:ext uri="{FF2B5EF4-FFF2-40B4-BE49-F238E27FC236}">
                <a16:creationId xmlns:a16="http://schemas.microsoft.com/office/drawing/2014/main" id="{349553B7-B2CC-92B6-F41D-FF7A8A8D3346}"/>
              </a:ext>
            </a:extLst>
          </p:cNvPr>
          <p:cNvSpPr txBox="1"/>
          <p:nvPr/>
        </p:nvSpPr>
        <p:spPr>
          <a:xfrm>
            <a:off x="914399" y="2397318"/>
            <a:ext cx="7106194" cy="135421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Engineering is all about problem solving so what is the main factor</a:t>
            </a:r>
          </a:p>
          <a:p>
            <a:r>
              <a:rPr lang="en-US" dirty="0">
                <a:latin typeface="Poppins" panose="00000500000000000000" pitchFamily="2" charset="0"/>
                <a:cs typeface="Poppins" panose="00000500000000000000" pitchFamily="2" charset="0"/>
              </a:rPr>
              <a:t>That help us to solve that particular problem? </a:t>
            </a:r>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इंजीनियरिंग का पूरा विषय समस्या समाधान है, तो वह मुख्य कारक क्या है</a:t>
            </a:r>
          </a:p>
          <a:p>
            <a:r>
              <a:rPr lang="hi-IN" sz="1400" dirty="0">
                <a:solidFill>
                  <a:schemeClr val="bg1">
                    <a:lumMod val="50000"/>
                  </a:schemeClr>
                </a:solidFill>
                <a:latin typeface="Poppins" panose="00000500000000000000" pitchFamily="2" charset="0"/>
                <a:cs typeface="Poppins" panose="00000500000000000000" pitchFamily="2" charset="0"/>
              </a:rPr>
              <a:t>जो हमें उस विशेष समस्या को हल करने में मदद करता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IN" dirty="0">
              <a:solidFill>
                <a:schemeClr val="bg1">
                  <a:lumMod val="50000"/>
                </a:schemeClr>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C7AE6756-DAF9-E685-71EC-3FE23D7F2EA0}"/>
              </a:ext>
            </a:extLst>
          </p:cNvPr>
          <p:cNvSpPr txBox="1"/>
          <p:nvPr/>
        </p:nvSpPr>
        <p:spPr>
          <a:xfrm>
            <a:off x="914399" y="3937945"/>
            <a:ext cx="7106194" cy="1938992"/>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Engineering solution is totally based on a “principle” </a:t>
            </a:r>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इंजीनियरिंग समाधान पूरी तरह से एक “सिद्धांत” पर आधारित होते</a:t>
            </a:r>
            <a:r>
              <a:rPr lang="en-US" sz="1400" dirty="0">
                <a:solidFill>
                  <a:schemeClr val="bg1">
                    <a:lumMod val="50000"/>
                  </a:schemeClr>
                </a:solidFill>
                <a:latin typeface="Poppins" panose="00000500000000000000" pitchFamily="2" charset="0"/>
                <a:cs typeface="Poppins" panose="00000500000000000000" pitchFamily="2" charset="0"/>
              </a:rPr>
              <a:t> </a:t>
            </a:r>
            <a:r>
              <a:rPr lang="hi-IN" sz="1400" dirty="0">
                <a:solidFill>
                  <a:schemeClr val="bg1">
                    <a:lumMod val="50000"/>
                  </a:schemeClr>
                </a:solidFill>
                <a:latin typeface="Poppins" panose="00000500000000000000" pitchFamily="2" charset="0"/>
                <a:cs typeface="Poppins" panose="00000500000000000000" pitchFamily="2" charset="0"/>
              </a:rPr>
              <a:t>है</a:t>
            </a:r>
            <a:r>
              <a:rPr lang="en-US" sz="1400" dirty="0">
                <a:solidFill>
                  <a:schemeClr val="bg1">
                    <a:lumMod val="50000"/>
                  </a:schemeClr>
                </a:solidFill>
                <a:latin typeface="Poppins" panose="00000500000000000000" pitchFamily="2" charset="0"/>
                <a:cs typeface="Poppins" panose="00000500000000000000" pitchFamily="2" charset="0"/>
              </a:rPr>
              <a:t>)</a:t>
            </a:r>
          </a:p>
          <a:p>
            <a:endParaRPr lang="en-US" dirty="0">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Example :- If we want to build an </a:t>
            </a:r>
            <a:r>
              <a:rPr lang="en-US" dirty="0" err="1">
                <a:latin typeface="Poppins" panose="00000500000000000000" pitchFamily="2" charset="0"/>
                <a:cs typeface="Poppins" panose="00000500000000000000" pitchFamily="2" charset="0"/>
              </a:rPr>
              <a:t>aeroplane</a:t>
            </a:r>
            <a:r>
              <a:rPr lang="en-US" dirty="0">
                <a:latin typeface="Poppins" panose="00000500000000000000" pitchFamily="2" charset="0"/>
                <a:cs typeface="Poppins" panose="00000500000000000000" pitchFamily="2" charset="0"/>
              </a:rPr>
              <a:t> we take advantage to the “Bernoulli’s Theorem” and “Newton’s laws of motion”. </a:t>
            </a:r>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उदाहरण:- यदि हम एक हवाई जहाज बनाना चाहते हैं तो हम “बर्नौली के प्रमेय” और “न्यूटन के गति के नियमों” का लाभ उठाते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IN"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49050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arn(inVertical)">
                                      <p:cBhvr>
                                        <p:cTn id="15" dur="500"/>
                                        <p:tgtEl>
                                          <p:spTgt spid="6">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barn(inVertical)">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barn(inVertical)">
                                      <p:cBhvr>
                                        <p:cTn id="23" dur="500"/>
                                        <p:tgtEl>
                                          <p:spTgt spid="7">
                                            <p:txEl>
                                              <p:pRg st="0" end="0"/>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barn(inVertical)">
                                      <p:cBhvr>
                                        <p:cTn id="26"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3A5C4-D864-F6FB-DBEB-AD4C6403AB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151F0F-5D29-7CB5-2302-376917EE3DC2}"/>
              </a:ext>
            </a:extLst>
          </p:cNvPr>
          <p:cNvSpPr>
            <a:spLocks noGrp="1"/>
          </p:cNvSpPr>
          <p:nvPr>
            <p:ph type="title"/>
          </p:nvPr>
        </p:nvSpPr>
        <p:spPr>
          <a:xfrm>
            <a:off x="914399" y="834635"/>
            <a:ext cx="7796464" cy="1222385"/>
          </a:xfrm>
        </p:spPr>
        <p:txBody>
          <a:bodyPr/>
          <a:lstStyle/>
          <a:p>
            <a:r>
              <a:rPr lang="en-US" dirty="0">
                <a:latin typeface="Poppins" panose="00000500000000000000" pitchFamily="2" charset="0"/>
                <a:cs typeface="Poppins" panose="00000500000000000000" pitchFamily="2" charset="0"/>
              </a:rPr>
              <a:t>What is a principle</a:t>
            </a:r>
            <a:br>
              <a:rPr lang="en-US" dirty="0">
                <a:latin typeface="Poppins" panose="00000500000000000000" pitchFamily="2" charset="0"/>
                <a:cs typeface="Poppins" panose="00000500000000000000" pitchFamily="2" charset="0"/>
              </a:rPr>
            </a:br>
            <a:r>
              <a:rPr lang="hi-IN" dirty="0">
                <a:solidFill>
                  <a:schemeClr val="bg1">
                    <a:lumMod val="50000"/>
                  </a:schemeClr>
                </a:solidFill>
                <a:latin typeface="Poppins" panose="00000500000000000000" pitchFamily="2" charset="0"/>
                <a:cs typeface="Poppins" panose="00000500000000000000" pitchFamily="2" charset="0"/>
              </a:rPr>
              <a:t>सिद्धांत क्या है?</a:t>
            </a:r>
            <a:endParaRPr lang="en-US" dirty="0">
              <a:solidFill>
                <a:schemeClr val="bg1">
                  <a:lumMod val="50000"/>
                </a:schemeClr>
              </a:solidFill>
              <a:latin typeface="Poppins" panose="00000500000000000000" pitchFamily="2" charset="0"/>
              <a:cs typeface="Poppins" panose="00000500000000000000" pitchFamily="2" charset="0"/>
            </a:endParaRPr>
          </a:p>
        </p:txBody>
      </p:sp>
      <p:sp>
        <p:nvSpPr>
          <p:cNvPr id="3" name="Slide Number Placeholder 2">
            <a:extLst>
              <a:ext uri="{FF2B5EF4-FFF2-40B4-BE49-F238E27FC236}">
                <a16:creationId xmlns:a16="http://schemas.microsoft.com/office/drawing/2014/main" id="{9FD89057-5282-96C9-B96A-FFF5B4715ACD}"/>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p:sp>
        <p:nvSpPr>
          <p:cNvPr id="5" name="TextBox 4">
            <a:extLst>
              <a:ext uri="{FF2B5EF4-FFF2-40B4-BE49-F238E27FC236}">
                <a16:creationId xmlns:a16="http://schemas.microsoft.com/office/drawing/2014/main" id="{399AF1D2-1DFA-5211-86B2-67BC36079FE8}"/>
              </a:ext>
            </a:extLst>
          </p:cNvPr>
          <p:cNvSpPr txBox="1"/>
          <p:nvPr/>
        </p:nvSpPr>
        <p:spPr>
          <a:xfrm>
            <a:off x="1062446" y="2508069"/>
            <a:ext cx="7384868" cy="1908215"/>
          </a:xfrm>
          <a:prstGeom prst="rect">
            <a:avLst/>
          </a:prstGeom>
          <a:noFill/>
        </p:spPr>
        <p:txBody>
          <a:bodyPr wrap="square" rtlCol="0">
            <a:spAutoFit/>
          </a:bodyPr>
          <a:lstStyle/>
          <a:p>
            <a:r>
              <a:rPr lang="en-US" dirty="0">
                <a:solidFill>
                  <a:srgbClr val="002060"/>
                </a:solidFill>
                <a:latin typeface="Poppins" panose="00000500000000000000" pitchFamily="2" charset="0"/>
                <a:cs typeface="Poppins" panose="00000500000000000000" pitchFamily="2" charset="0"/>
              </a:rPr>
              <a:t>A final decision taken on the basis of sufficient evidence in the context</a:t>
            </a:r>
          </a:p>
          <a:p>
            <a:r>
              <a:rPr lang="en-US" dirty="0">
                <a:solidFill>
                  <a:srgbClr val="002060"/>
                </a:solidFill>
                <a:latin typeface="Poppins" panose="00000500000000000000" pitchFamily="2" charset="0"/>
                <a:cs typeface="Poppins" panose="00000500000000000000" pitchFamily="2" charset="0"/>
              </a:rPr>
              <a:t>Of a subject in which there is no scope for nay change</a:t>
            </a:r>
            <a:r>
              <a:rPr lang="en-US" dirty="0">
                <a:latin typeface="Poppins" panose="00000500000000000000" pitchFamily="2" charset="0"/>
                <a:cs typeface="Poppins" panose="00000500000000000000" pitchFamily="2" charset="0"/>
              </a:rPr>
              <a:t>.</a:t>
            </a:r>
          </a:p>
          <a:p>
            <a:r>
              <a:rPr lang="en-US" dirty="0">
                <a:latin typeface="Poppins" panose="00000500000000000000" pitchFamily="2" charset="0"/>
                <a:cs typeface="Poppins" panose="00000500000000000000" pitchFamily="2" charset="0"/>
              </a:rPr>
              <a:t> </a:t>
            </a:r>
          </a:p>
          <a:p>
            <a:endParaRPr lang="en-US" dirty="0">
              <a:latin typeface="Poppins" panose="00000500000000000000" pitchFamily="2" charset="0"/>
              <a:cs typeface="Poppins" panose="00000500000000000000" pitchFamily="2" charset="0"/>
            </a:endParaRPr>
          </a:p>
          <a:p>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किसी विषय के संदर्भ में पर्याप्त साक्ष्य के आधार पर लिया गया अंतिम निर्णय</a:t>
            </a:r>
          </a:p>
          <a:p>
            <a:r>
              <a:rPr lang="hi-IN" sz="1400" dirty="0">
                <a:solidFill>
                  <a:schemeClr val="bg1">
                    <a:lumMod val="50000"/>
                  </a:schemeClr>
                </a:solidFill>
                <a:latin typeface="Poppins" panose="00000500000000000000" pitchFamily="2" charset="0"/>
                <a:cs typeface="Poppins" panose="00000500000000000000" pitchFamily="2" charset="0"/>
              </a:rPr>
              <a:t>जिसमें किसी भी प्रकार के परिवर्तन की कोई गुंजाइश नहीं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IN" sz="14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28412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arn(inVertical)">
                                      <p:cBhvr>
                                        <p:cTn id="15" dur="500"/>
                                        <p:tgtEl>
                                          <p:spTgt spid="5">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barn(inVertical)">
                                      <p:cBhvr>
                                        <p:cTn id="18" dur="500"/>
                                        <p:tgtEl>
                                          <p:spTgt spid="5">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barn(inVertical)">
                                      <p:cBhvr>
                                        <p:cTn id="21" dur="500"/>
                                        <p:tgtEl>
                                          <p:spTgt spid="5">
                                            <p:txEl>
                                              <p:pRg st="4" end="4"/>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barn(inVertical)">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05134-C1D1-2406-C4BC-9883E7B9D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DBAE17-12B9-E566-D49D-A3181E6D2CA8}"/>
              </a:ext>
            </a:extLst>
          </p:cNvPr>
          <p:cNvSpPr>
            <a:spLocks noGrp="1"/>
          </p:cNvSpPr>
          <p:nvPr>
            <p:ph type="title"/>
          </p:nvPr>
        </p:nvSpPr>
        <p:spPr>
          <a:xfrm>
            <a:off x="914399" y="834635"/>
            <a:ext cx="7796464" cy="1222385"/>
          </a:xfrm>
        </p:spPr>
        <p:txBody>
          <a:bodyPr/>
          <a:lstStyle/>
          <a:p>
            <a:r>
              <a:rPr lang="en-US" dirty="0">
                <a:latin typeface="Poppins" panose="00000500000000000000" pitchFamily="2" charset="0"/>
                <a:cs typeface="Poppins" panose="00000500000000000000" pitchFamily="2" charset="0"/>
              </a:rPr>
              <a:t>Origin of principle</a:t>
            </a:r>
            <a:br>
              <a:rPr lang="en-US" dirty="0">
                <a:latin typeface="Poppins" panose="00000500000000000000" pitchFamily="2" charset="0"/>
                <a:cs typeface="Poppins" panose="00000500000000000000" pitchFamily="2" charset="0"/>
              </a:rPr>
            </a:br>
            <a:r>
              <a:rPr lang="hi-IN" dirty="0">
                <a:solidFill>
                  <a:schemeClr val="bg1">
                    <a:lumMod val="50000"/>
                  </a:schemeClr>
                </a:solidFill>
                <a:latin typeface="Poppins" panose="00000500000000000000" pitchFamily="2" charset="0"/>
                <a:cs typeface="Poppins" panose="00000500000000000000" pitchFamily="2" charset="0"/>
              </a:rPr>
              <a:t>सिद्धांत की उत्पत्ति</a:t>
            </a:r>
            <a:endParaRPr lang="en-US" dirty="0">
              <a:solidFill>
                <a:schemeClr val="bg1">
                  <a:lumMod val="50000"/>
                </a:schemeClr>
              </a:solidFill>
              <a:latin typeface="Poppins" panose="00000500000000000000" pitchFamily="2" charset="0"/>
              <a:cs typeface="Poppins" panose="00000500000000000000" pitchFamily="2" charset="0"/>
            </a:endParaRPr>
          </a:p>
        </p:txBody>
      </p:sp>
      <p:sp>
        <p:nvSpPr>
          <p:cNvPr id="3" name="Slide Number Placeholder 2">
            <a:extLst>
              <a:ext uri="{FF2B5EF4-FFF2-40B4-BE49-F238E27FC236}">
                <a16:creationId xmlns:a16="http://schemas.microsoft.com/office/drawing/2014/main" id="{45072AF2-19E7-77AC-78FD-23BF337DAD1B}"/>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sp>
        <p:nvSpPr>
          <p:cNvPr id="5" name="TextBox 4">
            <a:extLst>
              <a:ext uri="{FF2B5EF4-FFF2-40B4-BE49-F238E27FC236}">
                <a16:creationId xmlns:a16="http://schemas.microsoft.com/office/drawing/2014/main" id="{E72CDFCE-C898-5884-C1BE-186C9F307525}"/>
              </a:ext>
            </a:extLst>
          </p:cNvPr>
          <p:cNvSpPr txBox="1"/>
          <p:nvPr/>
        </p:nvSpPr>
        <p:spPr>
          <a:xfrm>
            <a:off x="1062446" y="2508069"/>
            <a:ext cx="7384868" cy="861774"/>
          </a:xfrm>
          <a:prstGeom prst="rect">
            <a:avLst/>
          </a:prstGeom>
          <a:noFill/>
        </p:spPr>
        <p:txBody>
          <a:bodyPr wrap="square" rtlCol="0">
            <a:spAutoFit/>
          </a:bodyPr>
          <a:lstStyle/>
          <a:p>
            <a:r>
              <a:rPr lang="en-US" dirty="0">
                <a:solidFill>
                  <a:srgbClr val="002060"/>
                </a:solidFill>
                <a:latin typeface="Poppins" panose="00000500000000000000" pitchFamily="2" charset="0"/>
                <a:cs typeface="Poppins" panose="00000500000000000000" pitchFamily="2" charset="0"/>
              </a:rPr>
              <a:t>It always starts from “doubt”.</a:t>
            </a:r>
          </a:p>
          <a:p>
            <a:endParaRPr lang="en-US" dirty="0">
              <a:solidFill>
                <a:srgbClr val="002060"/>
              </a:solidFill>
              <a:latin typeface="Poppins" panose="00000500000000000000" pitchFamily="2" charset="0"/>
              <a:cs typeface="Poppins" panose="00000500000000000000" pitchFamily="2" charset="0"/>
            </a:endParaRPr>
          </a:p>
          <a:p>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इसकी शुरुआत हमेशा “संदेह” से होती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IN" sz="1400" dirty="0">
              <a:solidFill>
                <a:schemeClr val="bg1">
                  <a:lumMod val="50000"/>
                </a:schemeClr>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F258CAA2-268F-F023-9278-183C4D4E4B8B}"/>
              </a:ext>
            </a:extLst>
          </p:cNvPr>
          <p:cNvSpPr txBox="1"/>
          <p:nvPr/>
        </p:nvSpPr>
        <p:spPr>
          <a:xfrm>
            <a:off x="1062446" y="3820892"/>
            <a:ext cx="7384868" cy="861774"/>
          </a:xfrm>
          <a:prstGeom prst="rect">
            <a:avLst/>
          </a:prstGeom>
          <a:noFill/>
        </p:spPr>
        <p:txBody>
          <a:bodyPr wrap="square" rtlCol="0">
            <a:spAutoFit/>
          </a:bodyPr>
          <a:lstStyle/>
          <a:p>
            <a:r>
              <a:rPr lang="en-US" dirty="0">
                <a:solidFill>
                  <a:srgbClr val="002060"/>
                </a:solidFill>
                <a:latin typeface="Poppins" panose="00000500000000000000" pitchFamily="2" charset="0"/>
                <a:cs typeface="Poppins" panose="00000500000000000000" pitchFamily="2" charset="0"/>
              </a:rPr>
              <a:t>After that we start out experiments.</a:t>
            </a:r>
          </a:p>
          <a:p>
            <a:endParaRPr lang="en-US" u="sng" dirty="0">
              <a:solidFill>
                <a:srgbClr val="002060"/>
              </a:solidFill>
              <a:latin typeface="Poppins" panose="00000500000000000000" pitchFamily="2" charset="0"/>
              <a:cs typeface="Poppins" panose="00000500000000000000" pitchFamily="2" charset="0"/>
            </a:endParaRPr>
          </a:p>
          <a:p>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उसके बाद हम अपने प्रयोग शुरू करते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IN" sz="1400" dirty="0">
              <a:solidFill>
                <a:schemeClr val="bg1">
                  <a:lumMod val="50000"/>
                </a:schemeClr>
              </a:solidFill>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DFC42080-7B69-FFB3-1D3A-C9EDF979D3BB}"/>
              </a:ext>
            </a:extLst>
          </p:cNvPr>
          <p:cNvSpPr txBox="1"/>
          <p:nvPr/>
        </p:nvSpPr>
        <p:spPr>
          <a:xfrm>
            <a:off x="1062446" y="5198234"/>
            <a:ext cx="7384868" cy="1138773"/>
          </a:xfrm>
          <a:prstGeom prst="rect">
            <a:avLst/>
          </a:prstGeom>
          <a:noFill/>
        </p:spPr>
        <p:txBody>
          <a:bodyPr wrap="square" rtlCol="0">
            <a:spAutoFit/>
          </a:bodyPr>
          <a:lstStyle/>
          <a:p>
            <a:r>
              <a:rPr lang="en-US" dirty="0">
                <a:solidFill>
                  <a:srgbClr val="002060"/>
                </a:solidFill>
                <a:latin typeface="Poppins" panose="00000500000000000000" pitchFamily="2" charset="0"/>
                <a:cs typeface="Poppins" panose="00000500000000000000" pitchFamily="2" charset="0"/>
              </a:rPr>
              <a:t>Finally, we make a decision that is what we called as “Principle”.</a:t>
            </a:r>
          </a:p>
          <a:p>
            <a:endParaRPr lang="en-US" dirty="0">
              <a:solidFill>
                <a:srgbClr val="002060"/>
              </a:solidFill>
              <a:latin typeface="Poppins" panose="00000500000000000000" pitchFamily="2" charset="0"/>
              <a:cs typeface="Poppins" panose="00000500000000000000" pitchFamily="2" charset="0"/>
            </a:endParaRPr>
          </a:p>
          <a:p>
            <a:r>
              <a:rPr lang="en-US" sz="1400" dirty="0">
                <a:solidFill>
                  <a:schemeClr val="bg1">
                    <a:lumMod val="50000"/>
                  </a:schemeClr>
                </a:solidFill>
                <a:latin typeface="Poppins" panose="00000500000000000000" pitchFamily="2" charset="0"/>
                <a:cs typeface="Poppins" panose="00000500000000000000" pitchFamily="2" charset="0"/>
              </a:rPr>
              <a:t>(</a:t>
            </a:r>
            <a:r>
              <a:rPr lang="hi-IN" sz="1400" dirty="0">
                <a:solidFill>
                  <a:schemeClr val="bg1">
                    <a:lumMod val="50000"/>
                  </a:schemeClr>
                </a:solidFill>
                <a:latin typeface="Poppins" panose="00000500000000000000" pitchFamily="2" charset="0"/>
                <a:cs typeface="Poppins" panose="00000500000000000000" pitchFamily="2" charset="0"/>
              </a:rPr>
              <a:t>अंततः हम एक निर्णय लेते हैं जिसे हम “सिद्धांत” कहते हैं।</a:t>
            </a:r>
            <a:r>
              <a:rPr lang="en-US" sz="1400" dirty="0">
                <a:solidFill>
                  <a:schemeClr val="bg1">
                    <a:lumMod val="50000"/>
                  </a:schemeClr>
                </a:solidFill>
                <a:latin typeface="Poppins" panose="00000500000000000000" pitchFamily="2" charset="0"/>
                <a:cs typeface="Poppins" panose="00000500000000000000" pitchFamily="2" charset="0"/>
              </a:rPr>
              <a:t>)</a:t>
            </a:r>
            <a:endParaRPr lang="en-IN" sz="1400" dirty="0">
              <a:solidFill>
                <a:schemeClr val="bg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3992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arn(inVertical)">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barn(inVertical)">
                                      <p:cBhvr>
                                        <p:cTn id="20" dur="500"/>
                                        <p:tgtEl>
                                          <p:spTgt spid="4">
                                            <p:txEl>
                                              <p:pRg st="0" end="0"/>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barn(inVertical)">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barn(inVertical)">
                                      <p:cBhvr>
                                        <p:cTn id="28" dur="500"/>
                                        <p:tgtEl>
                                          <p:spTgt spid="6">
                                            <p:txEl>
                                              <p:pRg st="0" end="0"/>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barn(inVertical)">
                                      <p:cBhvr>
                                        <p:cTn id="3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{E6D59C2D-4572-4408-999A-EDC318B23F6F}tf78438558_win32</Template>
  <TotalTime>105</TotalTime>
  <Words>1476</Words>
  <Application>Microsoft Office PowerPoint</Application>
  <PresentationFormat>Widescreen</PresentationFormat>
  <Paragraphs>102</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Black</vt:lpstr>
      <vt:lpstr>Calibri</vt:lpstr>
      <vt:lpstr>Poppins</vt:lpstr>
      <vt:lpstr>Sabon Next LT</vt:lpstr>
      <vt:lpstr>Custom</vt:lpstr>
      <vt:lpstr>Computer  Fundamentals  कंप्यूटर की बुनियादी बातें</vt:lpstr>
      <vt:lpstr>Agenda | कार्यसूची</vt:lpstr>
      <vt:lpstr>What Engineering is not इंजीनियरिंग क्या नहीं है?</vt:lpstr>
      <vt:lpstr>What Engineering is not इंजीनियरिंग क्या नहीं है?</vt:lpstr>
      <vt:lpstr>What Engineering is not इंजीनियरिंग क्या नहीं है?</vt:lpstr>
      <vt:lpstr>What is real engineering असली इंजीनियरिंग क्या है?</vt:lpstr>
      <vt:lpstr>Think for a moment  एक पल के लिए सोचो</vt:lpstr>
      <vt:lpstr>What is a principle सिद्धांत क्या है?</vt:lpstr>
      <vt:lpstr>Origin of principle सिद्धांत की उत्पत्ति</vt:lpstr>
      <vt:lpstr>PowerPoint Presentation</vt:lpstr>
      <vt:lpstr>PowerPoint Presentation</vt:lpstr>
      <vt:lpstr>Sacrifices must be made बलिदान तो करना ही होगा</vt:lpstr>
      <vt:lpstr>Those peoples | वे लोग</vt:lpstr>
      <vt:lpstr>Those peoples | वे लोग</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Laxman Krishnamurti</dc:creator>
  <cp:lastModifiedBy>Laxman Krishnamurti</cp:lastModifiedBy>
  <cp:revision>1</cp:revision>
  <dcterms:created xsi:type="dcterms:W3CDTF">2025-07-30T12:44:25Z</dcterms:created>
  <dcterms:modified xsi:type="dcterms:W3CDTF">2025-07-30T14:30:23Z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